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6"/>
  </p:notesMasterIdLst>
  <p:handoutMasterIdLst>
    <p:handoutMasterId r:id="rId17"/>
  </p:handoutMasterIdLst>
  <p:sldIdLst>
    <p:sldId id="580" r:id="rId2"/>
    <p:sldId id="581" r:id="rId3"/>
    <p:sldId id="582" r:id="rId4"/>
    <p:sldId id="583" r:id="rId5"/>
    <p:sldId id="584" r:id="rId6"/>
    <p:sldId id="585" r:id="rId7"/>
    <p:sldId id="586" r:id="rId8"/>
    <p:sldId id="587" r:id="rId9"/>
    <p:sldId id="588" r:id="rId10"/>
    <p:sldId id="589" r:id="rId11"/>
    <p:sldId id="590" r:id="rId12"/>
    <p:sldId id="591" r:id="rId13"/>
    <p:sldId id="592" r:id="rId14"/>
    <p:sldId id="593" r:id="rId15"/>
  </p:sldIdLst>
  <p:sldSz cx="9144000" cy="6858000" type="screen4x3"/>
  <p:notesSz cx="6692900" cy="98679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60093"/>
    <a:srgbClr val="990099"/>
    <a:srgbClr val="990000"/>
    <a:srgbClr val="66FF33"/>
    <a:srgbClr val="008000"/>
    <a:srgbClr val="0000CC"/>
    <a:srgbClr val="CC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44" autoAdjust="0"/>
    <p:restoredTop sz="94296" autoAdjust="0"/>
  </p:normalViewPr>
  <p:slideViewPr>
    <p:cSldViewPr>
      <p:cViewPr>
        <p:scale>
          <a:sx n="66" d="100"/>
          <a:sy n="66" d="100"/>
        </p:scale>
        <p:origin x="-1212" y="-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00363" cy="493713"/>
          </a:xfrm>
          <a:prstGeom prst="rect">
            <a:avLst/>
          </a:prstGeom>
        </p:spPr>
        <p:txBody>
          <a:bodyPr vert="horz" lIns="91432" tIns="45717" rIns="91432" bIns="45717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90950" y="0"/>
            <a:ext cx="2900363" cy="493713"/>
          </a:xfrm>
          <a:prstGeom prst="rect">
            <a:avLst/>
          </a:prstGeom>
        </p:spPr>
        <p:txBody>
          <a:bodyPr vert="horz" lIns="91432" tIns="45717" rIns="91432" bIns="45717" rtlCol="0"/>
          <a:lstStyle>
            <a:lvl1pPr algn="r">
              <a:defRPr sz="1200"/>
            </a:lvl1pPr>
          </a:lstStyle>
          <a:p>
            <a:pPr>
              <a:defRPr/>
            </a:pPr>
            <a:fld id="{2330026F-DA4F-4442-93DE-4841C98FB555}" type="datetimeFigureOut">
              <a:rPr lang="ru-RU"/>
              <a:pPr>
                <a:defRPr/>
              </a:pPr>
              <a:t>24.12.2015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2600"/>
            <a:ext cx="2900363" cy="493713"/>
          </a:xfrm>
          <a:prstGeom prst="rect">
            <a:avLst/>
          </a:prstGeom>
        </p:spPr>
        <p:txBody>
          <a:bodyPr vert="horz" lIns="91432" tIns="45717" rIns="91432" bIns="45717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90950" y="9372600"/>
            <a:ext cx="2900363" cy="493713"/>
          </a:xfrm>
          <a:prstGeom prst="rect">
            <a:avLst/>
          </a:prstGeom>
        </p:spPr>
        <p:txBody>
          <a:bodyPr vert="horz" lIns="91432" tIns="45717" rIns="91432" bIns="45717" rtlCol="0" anchor="b"/>
          <a:lstStyle>
            <a:lvl1pPr algn="r">
              <a:defRPr sz="1200"/>
            </a:lvl1pPr>
          </a:lstStyle>
          <a:p>
            <a:pPr>
              <a:defRPr/>
            </a:pPr>
            <a:fld id="{B494B59A-FCC6-4923-9A6B-E11541EF72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03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90950" y="0"/>
            <a:ext cx="29003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9475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9925" y="4687888"/>
            <a:ext cx="5353050" cy="444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003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7" rIns="91432" bIns="45717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90950" y="9372600"/>
            <a:ext cx="29003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7" rIns="91432" bIns="4571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2F3105E-C468-4C3B-80EA-E5088AF1F1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5194300"/>
            <a:ext cx="7467600" cy="91440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6032500"/>
            <a:ext cx="6400800" cy="7493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spcBef>
                <a:spcPct val="0"/>
              </a:spcBef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spcBef>
                <a:spcPct val="0"/>
              </a:spcBef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spcBef>
                <a:spcPct val="0"/>
              </a:spcBef>
              <a:defRPr>
                <a:latin typeface="Times New Roman" charset="0"/>
              </a:defRPr>
            </a:lvl1pPr>
          </a:lstStyle>
          <a:p>
            <a:pPr>
              <a:defRPr/>
            </a:pPr>
            <a:fld id="{FC867B65-D320-4F93-BDBF-8BD07460D0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F9055-8441-4547-8BBA-061E3F2642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4EDA8-70AA-496F-BF55-7AB164D99D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862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24400" y="1447800"/>
            <a:ext cx="38862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CFBB6-B5A2-451B-ABC3-40B988A3ED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88C7A-F237-45C3-98D1-BEDA959275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6399AF-E5D8-46A6-A5EF-775563FC58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6966F-0406-47AF-9B45-E9DFFAB8BC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C5196-BE18-4EEF-8F77-5424CEA184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3FDACD-2E7B-48D1-B314-6BC9B6D071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88AF75-70D9-4D5D-BAB2-81EF4E9146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198120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7912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871E1-935D-4466-BC84-63C816F6A2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152400"/>
            <a:ext cx="7924800" cy="586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0DC6C-FA47-4D46-BDAA-FC02D329AB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924800" cy="1066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447800"/>
            <a:ext cx="7924800" cy="45720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" y="6172200"/>
            <a:ext cx="1549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438400" y="6172200"/>
            <a:ext cx="4089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05600" y="61722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91E1A1D-F83E-431F-BEBB-912C71C1B8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924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Заголовок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924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54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38400" y="6172200"/>
            <a:ext cx="408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sz="1400">
                <a:latin typeface="+mn-lt"/>
              </a:defRPr>
            </a:lvl1pPr>
          </a:lstStyle>
          <a:p>
            <a:pPr>
              <a:defRPr/>
            </a:pPr>
            <a:fld id="{C4F2981D-0D24-40B6-9109-C9A3B00D65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78" r:id="rId1"/>
    <p:sldLayoutId id="2147484066" r:id="rId2"/>
    <p:sldLayoutId id="2147484067" r:id="rId3"/>
    <p:sldLayoutId id="2147484068" r:id="rId4"/>
    <p:sldLayoutId id="214748406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  <p:sldLayoutId id="2147484076" r:id="rId12"/>
    <p:sldLayoutId id="2147484077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438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895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352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10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52400"/>
            <a:ext cx="8496944" cy="601290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ИТОГИ ПРОВЕДЕНИЯ МЕТОДИЧЕСКОГО МОНИТОРИНГА ВВЕДЕНИЯ ФГОС ООО: </a:t>
            </a:r>
            <a:b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АНАЛИЗ УРОКОВ МАТЕМАТИКИ, РУССКОГО ЯЗЫКА, БИОЛОГИИ В 5-Х КЛАССАХ.</a:t>
            </a:r>
            <a:endParaRPr lang="ru-RU" sz="32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D60093"/>
                </a:solidFill>
              </a:rPr>
              <a:t>ВЫЯВЛЕННЫЕ  ПРОБЛЕМЫ:</a:t>
            </a:r>
            <a:endParaRPr lang="ru-RU" sz="4000" b="1" dirty="0">
              <a:solidFill>
                <a:srgbClr val="D60093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ru-RU" dirty="0" smtClean="0">
                <a:solidFill>
                  <a:schemeClr val="bg1"/>
                </a:solidFill>
              </a:rPr>
              <a:t>1. </a:t>
            </a:r>
            <a:r>
              <a:rPr lang="ru-RU" b="1" dirty="0" err="1" smtClean="0">
                <a:solidFill>
                  <a:schemeClr val="bg1"/>
                </a:solidFill>
              </a:rPr>
              <a:t>Целеполагание</a:t>
            </a:r>
            <a:r>
              <a:rPr lang="ru-RU" b="1" dirty="0" smtClean="0">
                <a:solidFill>
                  <a:schemeClr val="bg1"/>
                </a:solidFill>
              </a:rPr>
              <a:t>. </a:t>
            </a:r>
          </a:p>
          <a:p>
            <a:pPr marL="514350" indent="-514350"/>
            <a:r>
              <a:rPr lang="ru-RU" dirty="0" smtClean="0">
                <a:solidFill>
                  <a:schemeClr val="bg1"/>
                </a:solidFill>
              </a:rPr>
              <a:t>К целям не ставятся задачи;</a:t>
            </a:r>
          </a:p>
          <a:p>
            <a:pPr marL="514350" indent="-514350"/>
            <a:r>
              <a:rPr lang="ru-RU" dirty="0" smtClean="0">
                <a:solidFill>
                  <a:schemeClr val="bg1"/>
                </a:solidFill>
              </a:rPr>
              <a:t>Цель не соотносится с результатами, которые прописаны в рабочих программах.</a:t>
            </a:r>
          </a:p>
          <a:p>
            <a:pPr marL="514350" indent="-514350"/>
            <a:endParaRPr lang="ru-RU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6399AF-E5D8-46A6-A5EF-775563FC583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D60093"/>
                </a:solidFill>
              </a:rPr>
              <a:t>ВЫЯВЛЕННЫЕ  ПРОБЛЕМЫ:</a:t>
            </a:r>
            <a:endParaRPr lang="ru-RU" sz="4000" b="1" dirty="0">
              <a:solidFill>
                <a:srgbClr val="D60093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ru-RU" dirty="0" smtClean="0">
                <a:solidFill>
                  <a:schemeClr val="bg1"/>
                </a:solidFill>
              </a:rPr>
              <a:t>2. </a:t>
            </a:r>
            <a:r>
              <a:rPr lang="ru-RU" b="1" dirty="0" smtClean="0">
                <a:solidFill>
                  <a:schemeClr val="bg1"/>
                </a:solidFill>
              </a:rPr>
              <a:t>Мотивация.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</a:p>
          <a:p>
            <a:pPr marL="514350" indent="-514350"/>
            <a:r>
              <a:rPr lang="ru-RU" dirty="0" smtClean="0">
                <a:solidFill>
                  <a:schemeClr val="bg1"/>
                </a:solidFill>
              </a:rPr>
              <a:t>Отсутствие мотивации оценкой (отметкой);</a:t>
            </a:r>
          </a:p>
          <a:p>
            <a:pPr marL="514350" indent="-514350"/>
            <a:r>
              <a:rPr lang="ru-RU" dirty="0" smtClean="0">
                <a:solidFill>
                  <a:schemeClr val="bg1"/>
                </a:solidFill>
              </a:rPr>
              <a:t>Нет листов самооценки, листов взаимооценок;</a:t>
            </a:r>
          </a:p>
          <a:p>
            <a:pPr marL="514350" indent="-514350"/>
            <a:r>
              <a:rPr lang="ru-RU" dirty="0" smtClean="0">
                <a:solidFill>
                  <a:schemeClr val="bg1"/>
                </a:solidFill>
              </a:rPr>
              <a:t>Нет отметок в конце уроков с комментариями учителя, учащихся.</a:t>
            </a:r>
          </a:p>
          <a:p>
            <a:pPr marL="514350" indent="-514350"/>
            <a:endParaRPr lang="ru-RU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6399AF-E5D8-46A6-A5EF-775563FC583D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D60093"/>
                </a:solidFill>
              </a:rPr>
              <a:t>ВЫЯВЛЕННЫЕ  ПРОБЛЕМЫ:</a:t>
            </a:r>
            <a:endParaRPr lang="ru-RU" sz="4000" b="1" dirty="0">
              <a:solidFill>
                <a:srgbClr val="D60093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ru-RU" dirty="0" smtClean="0">
                <a:solidFill>
                  <a:schemeClr val="bg1"/>
                </a:solidFill>
              </a:rPr>
              <a:t>3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sz="2800" b="1" dirty="0" smtClean="0">
                <a:solidFill>
                  <a:schemeClr val="bg1"/>
                </a:solidFill>
              </a:rPr>
              <a:t>Формы организации деятельности учащихся. </a:t>
            </a:r>
          </a:p>
          <a:p>
            <a:pPr marL="514350" indent="-514350"/>
            <a:r>
              <a:rPr lang="ru-RU" sz="2800" dirty="0" smtClean="0">
                <a:solidFill>
                  <a:schemeClr val="bg1"/>
                </a:solidFill>
              </a:rPr>
              <a:t>Преобладание </a:t>
            </a:r>
            <a:r>
              <a:rPr lang="ru-RU" sz="2800" b="1" dirty="0" smtClean="0">
                <a:solidFill>
                  <a:schemeClr val="bg1"/>
                </a:solidFill>
              </a:rPr>
              <a:t>фронтальной</a:t>
            </a:r>
            <a:r>
              <a:rPr lang="ru-RU" sz="2800" dirty="0" smtClean="0">
                <a:solidFill>
                  <a:schemeClr val="bg1"/>
                </a:solidFill>
              </a:rPr>
              <a:t> формы, индивидуальная;</a:t>
            </a:r>
          </a:p>
          <a:p>
            <a:pPr marL="514350" indent="-514350"/>
            <a:r>
              <a:rPr lang="ru-RU" sz="2800" dirty="0" smtClean="0">
                <a:solidFill>
                  <a:schemeClr val="bg1"/>
                </a:solidFill>
              </a:rPr>
              <a:t>Нет технологии групповой работы;</a:t>
            </a:r>
          </a:p>
          <a:p>
            <a:pPr marL="514350" indent="-514350"/>
            <a:r>
              <a:rPr lang="ru-RU" sz="2800" dirty="0" smtClean="0">
                <a:solidFill>
                  <a:schemeClr val="bg1"/>
                </a:solidFill>
              </a:rPr>
              <a:t>Не применяются работы в парах (пары сменного состава, парная работа с текстом, </a:t>
            </a:r>
            <a:r>
              <a:rPr lang="ru-RU" sz="2800" dirty="0" err="1" smtClean="0">
                <a:solidFill>
                  <a:schemeClr val="bg1"/>
                </a:solidFill>
              </a:rPr>
              <a:t>взаимодиктанты</a:t>
            </a:r>
            <a:r>
              <a:rPr lang="ru-RU" sz="2800" dirty="0" smtClean="0">
                <a:solidFill>
                  <a:schemeClr val="bg1"/>
                </a:solidFill>
              </a:rPr>
              <a:t> и т.д.).</a:t>
            </a:r>
          </a:p>
          <a:p>
            <a:pPr marL="514350" indent="-514350"/>
            <a:endParaRPr lang="ru-RU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6399AF-E5D8-46A6-A5EF-775563FC583D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D60093"/>
                </a:solidFill>
              </a:rPr>
              <a:t>ВЫЯВЛЕННЫЕ  ПРОБЛЕМЫ:</a:t>
            </a:r>
            <a:endParaRPr lang="ru-RU" sz="4000" b="1" dirty="0">
              <a:solidFill>
                <a:srgbClr val="D60093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ru-RU" dirty="0" smtClean="0">
                <a:solidFill>
                  <a:schemeClr val="bg1"/>
                </a:solidFill>
              </a:rPr>
              <a:t>3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sz="2800" b="1" dirty="0" smtClean="0">
                <a:solidFill>
                  <a:schemeClr val="bg1"/>
                </a:solidFill>
              </a:rPr>
              <a:t>Использование методов, приемов, технологий.</a:t>
            </a:r>
          </a:p>
          <a:p>
            <a:pPr marL="514350" indent="-514350"/>
            <a:r>
              <a:rPr lang="ru-RU" sz="2800" dirty="0" smtClean="0">
                <a:solidFill>
                  <a:schemeClr val="bg1"/>
                </a:solidFill>
              </a:rPr>
              <a:t>Учителя не владеют заявленным методам и приемам;</a:t>
            </a:r>
          </a:p>
          <a:p>
            <a:pPr marL="514350" indent="-514350"/>
            <a:r>
              <a:rPr lang="ru-RU" sz="2800" dirty="0" smtClean="0">
                <a:solidFill>
                  <a:schemeClr val="bg1"/>
                </a:solidFill>
              </a:rPr>
              <a:t>Используются только элементы технологий, у небольшого числа педагогов.</a:t>
            </a:r>
            <a:endParaRPr lang="ru-RU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6399AF-E5D8-46A6-A5EF-775563FC583D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0000FF"/>
                </a:solidFill>
              </a:rPr>
              <a:t>РЕКОМЕНДАЦИИ К УРОКАМ:</a:t>
            </a:r>
            <a:endParaRPr lang="ru-RU" sz="4000" b="1" dirty="0">
              <a:solidFill>
                <a:srgbClr val="0000FF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85800" y="1447800"/>
            <a:ext cx="7924800" cy="5077544"/>
          </a:xfrm>
        </p:spPr>
        <p:txBody>
          <a:bodyPr/>
          <a:lstStyle/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1. </a:t>
            </a:r>
            <a:r>
              <a:rPr lang="ru-RU" sz="2800" b="1" dirty="0" smtClean="0">
                <a:solidFill>
                  <a:schemeClr val="bg1"/>
                </a:solidFill>
              </a:rPr>
              <a:t>Использовать технологии по развитию мышления, регуляции познавательных действий, формированию метапредметных результатов, рефлексии: 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проектирование;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технология развития критического мышления;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педагогические мастерские;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технология исследования и т.д.</a:t>
            </a:r>
          </a:p>
          <a:p>
            <a:pPr marL="514350" indent="-514350">
              <a:buNone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6399AF-E5D8-46A6-A5EF-775563FC583D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0000FF"/>
                </a:solidFill>
              </a:rPr>
              <a:t>РЕКОМЕНДАЦИИ К УРОКАМ:</a:t>
            </a:r>
            <a:endParaRPr lang="ru-RU" sz="4000" b="1" dirty="0">
              <a:solidFill>
                <a:srgbClr val="0000FF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2</a:t>
            </a:r>
            <a:r>
              <a:rPr lang="ru-RU" sz="2800" dirty="0" smtClean="0">
                <a:solidFill>
                  <a:schemeClr val="bg1"/>
                </a:solidFill>
              </a:rPr>
              <a:t>. </a:t>
            </a:r>
            <a:r>
              <a:rPr lang="ru-RU" sz="2800" b="1" dirty="0" smtClean="0">
                <a:solidFill>
                  <a:schemeClr val="bg1"/>
                </a:solidFill>
              </a:rPr>
              <a:t>Развитие коммуникативных УУД при использовании приемов индивидуально-групповой, групповой и парной форм обучения, а также интерактивности: 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моделирование ситуации;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ролевые игры и т.д.</a:t>
            </a: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6399AF-E5D8-46A6-A5EF-775563FC583D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0000FF"/>
                </a:solidFill>
              </a:rPr>
              <a:t>РЕКОМЕНДАЦИИ К УРОКАМ:</a:t>
            </a:r>
            <a:endParaRPr lang="ru-RU" sz="4000" b="1" dirty="0">
              <a:solidFill>
                <a:srgbClr val="0000FF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3. </a:t>
            </a:r>
            <a:r>
              <a:rPr lang="ru-RU" sz="2800" b="1" dirty="0" smtClean="0">
                <a:solidFill>
                  <a:schemeClr val="bg1"/>
                </a:solidFill>
              </a:rPr>
              <a:t>Познавательную мотивацию учащихся мотивировать с помощью проблемных, частично-поисковых ситуаций: 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создание проблемных ситуаций;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выбор и замена заданий;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дидактические игры;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«мозговой штурм» и т.д.</a:t>
            </a: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6399AF-E5D8-46A6-A5EF-775563FC583D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0000FF"/>
                </a:solidFill>
              </a:rPr>
              <a:t>РЕКОМЕНДАЦИИ К УРОКАМ:</a:t>
            </a:r>
            <a:endParaRPr lang="ru-RU" sz="4000" b="1" dirty="0">
              <a:solidFill>
                <a:srgbClr val="0000FF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83568" y="2348880"/>
            <a:ext cx="7924800" cy="2197224"/>
          </a:xfrm>
        </p:spPr>
        <p:txBody>
          <a:bodyPr/>
          <a:lstStyle/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4</a:t>
            </a:r>
            <a:r>
              <a:rPr lang="ru-RU" sz="2800" dirty="0" smtClean="0">
                <a:solidFill>
                  <a:schemeClr val="bg1"/>
                </a:solidFill>
              </a:rPr>
              <a:t>. </a:t>
            </a:r>
            <a:r>
              <a:rPr lang="ru-RU" sz="2800" b="1" dirty="0" smtClean="0">
                <a:solidFill>
                  <a:schemeClr val="bg1"/>
                </a:solidFill>
              </a:rPr>
              <a:t>Выполнение тестовых заданий должно быть индивидуально (вне группы), т.к. оценивается результат каждого ученика. </a:t>
            </a: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6399AF-E5D8-46A6-A5EF-775563FC583D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0000FF"/>
                </a:solidFill>
              </a:rPr>
              <a:t>РЕКОМЕНДАЦИИ К УРОКАМ:</a:t>
            </a:r>
            <a:endParaRPr lang="ru-RU" sz="4000" b="1" dirty="0">
              <a:solidFill>
                <a:srgbClr val="0000FF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83568" y="1412776"/>
            <a:ext cx="7924800" cy="4608512"/>
          </a:xfrm>
        </p:spPr>
        <p:txBody>
          <a:bodyPr/>
          <a:lstStyle/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5. </a:t>
            </a:r>
            <a:r>
              <a:rPr lang="ru-RU" sz="2800" b="1" dirty="0" smtClean="0">
                <a:solidFill>
                  <a:schemeClr val="bg1"/>
                </a:solidFill>
              </a:rPr>
              <a:t>Деятельность учителя на уроке: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5.1. распределение деятельности на уроке: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объяснение 20-30 % времени урока (9-14 минут);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закрепление 5-10 % времени урока (3-5 минут);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организованная учителем самостоятельная деятельность учащихся 60-70 % (23-33 минуты).</a:t>
            </a: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6399AF-E5D8-46A6-A5EF-775563FC583D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0000FF"/>
                </a:solidFill>
              </a:rPr>
              <a:t>РЕКОМЕНДАЦИИ К УРОКАМ:</a:t>
            </a:r>
            <a:endParaRPr lang="ru-RU" sz="4000" b="1" dirty="0">
              <a:solidFill>
                <a:srgbClr val="0000FF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83568" y="1412776"/>
            <a:ext cx="7924800" cy="3312368"/>
          </a:xfrm>
        </p:spPr>
        <p:txBody>
          <a:bodyPr/>
          <a:lstStyle/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5. </a:t>
            </a:r>
            <a:r>
              <a:rPr lang="ru-RU" sz="2800" b="1" dirty="0" smtClean="0">
                <a:solidFill>
                  <a:schemeClr val="bg1"/>
                </a:solidFill>
              </a:rPr>
              <a:t>Деятельность учителя на уроке: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5.2. организовать деятельность учащихся: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</a:t>
            </a:r>
            <a:r>
              <a:rPr lang="ru-RU" sz="2800" dirty="0" smtClean="0">
                <a:solidFill>
                  <a:schemeClr val="bg1"/>
                </a:solidFill>
              </a:rPr>
              <a:t>п</a:t>
            </a:r>
            <a:r>
              <a:rPr lang="ru-RU" sz="2800" dirty="0" smtClean="0">
                <a:solidFill>
                  <a:schemeClr val="bg1"/>
                </a:solidFill>
              </a:rPr>
              <a:t>о поиску и обработке информации;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по обобщению способов деятельности;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по постановке учебной задачи.</a:t>
            </a: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6399AF-E5D8-46A6-A5EF-775563FC583D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0000FF"/>
                </a:solidFill>
              </a:rPr>
              <a:t>РЕКОМЕНДАЦИИ К УРОКАМ:</a:t>
            </a:r>
            <a:endParaRPr lang="ru-RU" sz="4000" b="1" dirty="0">
              <a:solidFill>
                <a:srgbClr val="0000FF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83568" y="1412776"/>
            <a:ext cx="7924800" cy="4896544"/>
          </a:xfrm>
        </p:spPr>
        <p:txBody>
          <a:bodyPr/>
          <a:lstStyle/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5. </a:t>
            </a:r>
            <a:r>
              <a:rPr lang="ru-RU" sz="2800" b="1" dirty="0" smtClean="0">
                <a:solidFill>
                  <a:schemeClr val="bg1"/>
                </a:solidFill>
              </a:rPr>
              <a:t>Деятельность учителя на уроке: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5.3. деятельность учащихся определять через формулировку заданий (60-70 % учебного времени):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проанализируйте;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объясните (докажите);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сравните;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создайте;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выберите решение или способ решения и т.д.</a:t>
            </a: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6399AF-E5D8-46A6-A5EF-775563FC583D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0000FF"/>
                </a:solidFill>
              </a:rPr>
              <a:t>РЕКОМЕНДАЦИИ К УРОКАМ:</a:t>
            </a:r>
            <a:endParaRPr lang="ru-RU" sz="4000" b="1" dirty="0">
              <a:solidFill>
                <a:srgbClr val="0000FF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83568" y="1412776"/>
            <a:ext cx="7924800" cy="4896544"/>
          </a:xfrm>
        </p:spPr>
        <p:txBody>
          <a:bodyPr/>
          <a:lstStyle/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5. </a:t>
            </a:r>
            <a:r>
              <a:rPr lang="ru-RU" sz="2800" b="1" dirty="0" smtClean="0">
                <a:solidFill>
                  <a:schemeClr val="bg1"/>
                </a:solidFill>
              </a:rPr>
              <a:t>Деятельность учителя на уроке: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5.4. оценивание и отметки: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работа над развитием у учащихся способов к самооценки;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- проводить оценивание в течение урока и в конце урока.</a:t>
            </a: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6399AF-E5D8-46A6-A5EF-775563FC583D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0000FF"/>
                </a:solidFill>
              </a:rPr>
              <a:t>РЕКОМЕНДАЦИИ К УРОКАМ:</a:t>
            </a:r>
            <a:endParaRPr lang="ru-RU" sz="4000" b="1" dirty="0">
              <a:solidFill>
                <a:srgbClr val="0000FF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83568" y="1412776"/>
            <a:ext cx="7924800" cy="4896544"/>
          </a:xfrm>
        </p:spPr>
        <p:txBody>
          <a:bodyPr/>
          <a:lstStyle/>
          <a:p>
            <a:pPr marL="514350" indent="-514350">
              <a:buNone/>
            </a:pPr>
            <a:r>
              <a:rPr lang="ru-RU" sz="2800" b="1" dirty="0" smtClean="0">
                <a:solidFill>
                  <a:schemeClr val="bg1"/>
                </a:solidFill>
              </a:rPr>
              <a:t>6. 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</a:rPr>
              <a:t>Дифференциация обучения.</a:t>
            </a:r>
          </a:p>
          <a:p>
            <a:pPr marL="514350" indent="-514350">
              <a:buNone/>
            </a:pPr>
            <a:endParaRPr lang="ru-RU" sz="2800" b="1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r>
              <a:rPr lang="ru-RU" sz="2800" b="1" dirty="0" smtClean="0">
                <a:solidFill>
                  <a:schemeClr val="bg1"/>
                </a:solidFill>
              </a:rPr>
              <a:t>7. Рефлексия в конце урока.</a:t>
            </a:r>
          </a:p>
          <a:p>
            <a:pPr marL="514350" indent="-514350">
              <a:buNone/>
            </a:pPr>
            <a:endParaRPr lang="ru-RU" sz="2800" b="1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r>
              <a:rPr lang="ru-RU" sz="2800" b="1" dirty="0" smtClean="0">
                <a:solidFill>
                  <a:schemeClr val="bg1"/>
                </a:solidFill>
              </a:rPr>
              <a:t>8</a:t>
            </a:r>
            <a:r>
              <a:rPr lang="ru-RU" sz="2800" b="1" dirty="0" smtClean="0">
                <a:solidFill>
                  <a:schemeClr val="bg1"/>
                </a:solidFill>
              </a:rPr>
              <a:t>. </a:t>
            </a:r>
            <a:r>
              <a:rPr lang="ru-RU" sz="2800" b="1" dirty="0" smtClean="0">
                <a:solidFill>
                  <a:schemeClr val="bg1"/>
                </a:solidFill>
              </a:rPr>
              <a:t>Цель </a:t>
            </a:r>
            <a:r>
              <a:rPr lang="ru-RU" sz="2800" b="1" dirty="0" smtClean="0">
                <a:solidFill>
                  <a:schemeClr val="bg1"/>
                </a:solidFill>
              </a:rPr>
              <a:t>урока соотносить с результатами</a:t>
            </a:r>
            <a:r>
              <a:rPr lang="ru-RU" sz="2800" b="1" dirty="0" smtClean="0">
                <a:solidFill>
                  <a:schemeClr val="bg1"/>
                </a:solidFill>
              </a:rPr>
              <a:t>, которые прописаны в рабочих </a:t>
            </a:r>
            <a:r>
              <a:rPr lang="ru-RU" sz="2800" b="1" dirty="0" smtClean="0">
                <a:solidFill>
                  <a:schemeClr val="bg1"/>
                </a:solidFill>
              </a:rPr>
              <a:t>программах по предметы.</a:t>
            </a:r>
          </a:p>
          <a:p>
            <a:pPr marL="514350" indent="-514350">
              <a:buNone/>
            </a:pPr>
            <a:r>
              <a:rPr lang="ru-RU" sz="2800" b="1" dirty="0" smtClean="0">
                <a:solidFill>
                  <a:schemeClr val="bg1"/>
                </a:solidFill>
              </a:rPr>
              <a:t>9. Ставить, совместно с учащимися, задачи для достижения цели урока.</a:t>
            </a: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FontTx/>
              <a:buChar char="-"/>
            </a:pPr>
            <a:endParaRPr lang="ru-RU" sz="2800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6399AF-E5D8-46A6-A5EF-775563FC583D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Шаблон оформления 'Деловой район' [1]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Шаблон оформления 'Деловой район' [1]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Шаблон оформления 'Деловой район' [1] 1">
        <a:dk1>
          <a:srgbClr val="000066"/>
        </a:dk1>
        <a:lt1>
          <a:srgbClr val="FFFFFF"/>
        </a:lt1>
        <a:dk2>
          <a:srgbClr val="003366"/>
        </a:dk2>
        <a:lt2>
          <a:srgbClr val="FFFFFF"/>
        </a:lt2>
        <a:accent1>
          <a:srgbClr val="8EB3C8"/>
        </a:accent1>
        <a:accent2>
          <a:srgbClr val="6F97B3"/>
        </a:accent2>
        <a:accent3>
          <a:srgbClr val="AAADB8"/>
        </a:accent3>
        <a:accent4>
          <a:srgbClr val="DADADA"/>
        </a:accent4>
        <a:accent5>
          <a:srgbClr val="C6D6E0"/>
        </a:accent5>
        <a:accent6>
          <a:srgbClr val="6488A2"/>
        </a:accent6>
        <a:hlink>
          <a:srgbClr val="556575"/>
        </a:hlink>
        <a:folHlink>
          <a:srgbClr val="3D556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Деловой район' [1] 2">
        <a:dk1>
          <a:srgbClr val="000066"/>
        </a:dk1>
        <a:lt1>
          <a:srgbClr val="FFFFFF"/>
        </a:lt1>
        <a:dk2>
          <a:srgbClr val="6600FF"/>
        </a:dk2>
        <a:lt2>
          <a:srgbClr val="FFFFFF"/>
        </a:lt2>
        <a:accent1>
          <a:srgbClr val="8EB3C8"/>
        </a:accent1>
        <a:accent2>
          <a:srgbClr val="6F97B3"/>
        </a:accent2>
        <a:accent3>
          <a:srgbClr val="B8AAFF"/>
        </a:accent3>
        <a:accent4>
          <a:srgbClr val="DADADA"/>
        </a:accent4>
        <a:accent5>
          <a:srgbClr val="C6D6E0"/>
        </a:accent5>
        <a:accent6>
          <a:srgbClr val="6488A2"/>
        </a:accent6>
        <a:hlink>
          <a:srgbClr val="556575"/>
        </a:hlink>
        <a:folHlink>
          <a:srgbClr val="3D556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7550</TotalTime>
  <Words>503</Words>
  <Application>Microsoft Office PowerPoint</Application>
  <PresentationFormat>Экран (4:3)</PresentationFormat>
  <Paragraphs>113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Шаблон оформления 'Деловой район' [1]</vt:lpstr>
      <vt:lpstr>ИТОГИ ПРОВЕДЕНИЯ МЕТОДИЧЕСКОГО МОНИТОРИНГА ВВЕДЕНИЯ ФГОС ООО:  АНАЛИЗ УРОКОВ МАТЕМАТИКИ, РУССКОГО ЯЗЫКА, БИОЛОГИИ В 5-Х КЛАССАХ.</vt:lpstr>
      <vt:lpstr>ВЫЯВЛЕННЫЕ  ПРОБЛЕМЫ:</vt:lpstr>
      <vt:lpstr>ВЫЯВЛЕННЫЕ  ПРОБЛЕМЫ:</vt:lpstr>
      <vt:lpstr>ВЫЯВЛЕННЫЕ  ПРОБЛЕМЫ:</vt:lpstr>
      <vt:lpstr>ВЫЯВЛЕННЫЕ  ПРОБЛЕМЫ:</vt:lpstr>
      <vt:lpstr>РЕКОМЕНДАЦИИ К УРОКАМ:</vt:lpstr>
      <vt:lpstr>РЕКОМЕНДАЦИИ К УРОКАМ:</vt:lpstr>
      <vt:lpstr>РЕКОМЕНДАЦИИ К УРОКАМ:</vt:lpstr>
      <vt:lpstr>РЕКОМЕНДАЦИИ К УРОКАМ:</vt:lpstr>
      <vt:lpstr>РЕКОМЕНДАЦИИ К УРОКАМ:</vt:lpstr>
      <vt:lpstr>РЕКОМЕНДАЦИИ К УРОКАМ:</vt:lpstr>
      <vt:lpstr>РЕКОМЕНДАЦИИ К УРОКАМ:</vt:lpstr>
      <vt:lpstr>РЕКОМЕНДАЦИИ К УРОКАМ:</vt:lpstr>
      <vt:lpstr>РЕКОМЕНДАЦИИ К УРОКАМ: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Феденко</dc:creator>
  <cp:lastModifiedBy>Avers</cp:lastModifiedBy>
  <cp:revision>249</cp:revision>
  <dcterms:created xsi:type="dcterms:W3CDTF">2010-06-10T11:47:05Z</dcterms:created>
  <dcterms:modified xsi:type="dcterms:W3CDTF">2015-12-24T14:03:57Z</dcterms:modified>
</cp:coreProperties>
</file>