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73" r:id="rId3"/>
    <p:sldId id="259" r:id="rId4"/>
    <p:sldId id="257" r:id="rId5"/>
    <p:sldId id="274" r:id="rId6"/>
    <p:sldId id="275" r:id="rId7"/>
    <p:sldId id="260" r:id="rId8"/>
    <p:sldId id="261" r:id="rId9"/>
    <p:sldId id="263" r:id="rId10"/>
    <p:sldId id="276" r:id="rId11"/>
    <p:sldId id="277" r:id="rId12"/>
    <p:sldId id="278" r:id="rId13"/>
    <p:sldId id="279" r:id="rId14"/>
    <p:sldId id="262" r:id="rId15"/>
    <p:sldId id="264" r:id="rId16"/>
    <p:sldId id="265" r:id="rId17"/>
    <p:sldId id="266" r:id="rId18"/>
    <p:sldId id="267" r:id="rId19"/>
    <p:sldId id="268" r:id="rId20"/>
    <p:sldId id="270" r:id="rId21"/>
    <p:sldId id="269" r:id="rId22"/>
    <p:sldId id="271" r:id="rId23"/>
    <p:sldId id="272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CC5568-AFE5-493D-AA69-4E6978AAA899}" type="datetimeFigureOut">
              <a:rPr lang="ru-RU" smtClean="0"/>
              <a:t>19.08.2015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92EEA6-9AAD-4B8D-84ED-FFFE6B48A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203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2EEA6-9AAD-4B8D-84ED-FFFE6B48A36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532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2EEA6-9AAD-4B8D-84ED-FFFE6B48A36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3360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2EEA6-9AAD-4B8D-84ED-FFFE6B48A36D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336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2EEA6-9AAD-4B8D-84ED-FFFE6B48A36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3360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2EEA6-9AAD-4B8D-84ED-FFFE6B48A36D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3360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2EEA6-9AAD-4B8D-84ED-FFFE6B48A36D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3360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2EEA6-9AAD-4B8D-84ED-FFFE6B48A36D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3360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2EEA6-9AAD-4B8D-84ED-FFFE6B48A36D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3360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2EEA6-9AAD-4B8D-84ED-FFFE6B48A36D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3360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2EEA6-9AAD-4B8D-84ED-FFFE6B48A36D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3360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2EEA6-9AAD-4B8D-84ED-FFFE6B48A36D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3360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2EEA6-9AAD-4B8D-84ED-FFFE6B48A36D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3360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92EEA6-9AAD-4B8D-84ED-FFFE6B48A36D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336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05EB-693A-4502-9A65-9600889D4857}" type="datetimeFigureOut">
              <a:rPr lang="ru-RU" smtClean="0"/>
              <a:t>19.08.2015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DCAA-BE51-44BF-9680-A35924F38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2083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05EB-693A-4502-9A65-9600889D4857}" type="datetimeFigureOut">
              <a:rPr lang="ru-RU" smtClean="0"/>
              <a:t>19.08.2015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DCAA-BE51-44BF-9680-A35924F38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5280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05EB-693A-4502-9A65-9600889D4857}" type="datetimeFigureOut">
              <a:rPr lang="ru-RU" smtClean="0"/>
              <a:t>19.08.2015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DCAA-BE51-44BF-9680-A35924F38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4508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05EB-693A-4502-9A65-9600889D4857}" type="datetimeFigureOut">
              <a:rPr lang="ru-RU" smtClean="0"/>
              <a:t>19.08.2015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DCAA-BE51-44BF-9680-A35924F38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835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05EB-693A-4502-9A65-9600889D4857}" type="datetimeFigureOut">
              <a:rPr lang="ru-RU" smtClean="0"/>
              <a:t>19.08.2015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DCAA-BE51-44BF-9680-A35924F38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2745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05EB-693A-4502-9A65-9600889D4857}" type="datetimeFigureOut">
              <a:rPr lang="ru-RU" smtClean="0"/>
              <a:t>19.08.2015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DCAA-BE51-44BF-9680-A35924F38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080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05EB-693A-4502-9A65-9600889D4857}" type="datetimeFigureOut">
              <a:rPr lang="ru-RU" smtClean="0"/>
              <a:t>19.08.2015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DCAA-BE51-44BF-9680-A35924F38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8940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05EB-693A-4502-9A65-9600889D4857}" type="datetimeFigureOut">
              <a:rPr lang="ru-RU" smtClean="0"/>
              <a:t>19.08.2015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DCAA-BE51-44BF-9680-A35924F38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936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05EB-693A-4502-9A65-9600889D4857}" type="datetimeFigureOut">
              <a:rPr lang="ru-RU" smtClean="0"/>
              <a:t>19.08.2015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DCAA-BE51-44BF-9680-A35924F38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6876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05EB-693A-4502-9A65-9600889D4857}" type="datetimeFigureOut">
              <a:rPr lang="ru-RU" smtClean="0"/>
              <a:t>19.08.2015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DCAA-BE51-44BF-9680-A35924F38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791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F205EB-693A-4502-9A65-9600889D4857}" type="datetimeFigureOut">
              <a:rPr lang="ru-RU" smtClean="0"/>
              <a:t>19.08.2015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49DCAA-BE51-44BF-9680-A35924F38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6685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205EB-693A-4502-9A65-9600889D4857}" type="datetimeFigureOut">
              <a:rPr lang="ru-RU" smtClean="0"/>
              <a:t>19.08.2015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49DCAA-BE51-44BF-9680-A35924F384D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2649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484784"/>
            <a:ext cx="7772400" cy="230425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в оценке профессиональной деятельности воспитателей дошкольных образовательных организаций</a:t>
            </a:r>
            <a:endParaRPr lang="ru-RU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725144"/>
            <a:ext cx="6400800" cy="913656"/>
          </a:xfrm>
        </p:spPr>
        <p:txBody>
          <a:bodyPr>
            <a:normAutofit fontScale="85000" lnSpcReduction="20000"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Красноярск</a:t>
            </a:r>
          </a:p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2015 год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02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1.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Основания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разработки региональных требований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профессиональной деятельности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воспитателя ДОО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815161"/>
              </p:ext>
            </p:extLst>
          </p:nvPr>
        </p:nvGraphicFramePr>
        <p:xfrm>
          <a:off x="457200" y="1340768"/>
          <a:ext cx="8229600" cy="5217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ПРЕДЫДУЩИЙ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ВАРИАНТ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ИЗМЕНЕНИЯ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394064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Федеральные государственные требования к  структуре основной общеобразовательной программы дошкольного образования (Приказ Министерства образования и науки Российской Федерации № 655 от 23 ноября 2009г.)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Профессиональный стандарт «Педагог (педагогическая деятельность в дошкольном, начальном общем, основном общем, среднем общем образовании (воспитатель, учитель)» (утв. приказом Министерства труда и социальной защиты РФ от 18.10.13 № 544н)</a:t>
                      </a:r>
                      <a:b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Федеральные государственные требования к условиям реализации основной общеобразовательной программы дошкольного образования (Приказ Министерства образования и науки Российской Федерации №2151 от 20 июля 2011 г.)</a:t>
                      </a: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Федеральный государственный образовательный стандарт дошкольного образования (утв. Приказом Министерства образования и науки РФ от 17.10.13 № 1155)</a:t>
                      </a:r>
                      <a:b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600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77888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Профессиональный стандарт «Педагог (педагогическая деятельность в дошкольном, начальном общем, основном общем, среднем общем образовании (воспитатель, учитель)» (утв. приказом Министерства труда и социальной защиты РФ от 18.10.13 № 544н)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Описание трудовых функций, входящих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профессиональный стандарт (функциональная карта вида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профессиональной деятельности)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924944"/>
            <a:ext cx="8229600" cy="35283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Обобщенные трудовые функции:</a:t>
            </a:r>
          </a:p>
          <a:p>
            <a:pPr marL="0" indent="0">
              <a:buNone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Педагогическая деятельность по проектированию и реализации образовательного процесса в образовательных организациях 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начального общего, основного общего, среднего общего 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Педагогическая деятельность по проектированию и реализации 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основных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общеобразовательных программ</a:t>
            </a:r>
          </a:p>
          <a:p>
            <a:pPr marL="0" indent="0" algn="r">
              <a:buNone/>
            </a:pPr>
            <a:endParaRPr lang="ru-RU" sz="20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1.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17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государственный образовательный стандарт дошкольного образования (утв. Приказом Министерства образования и науки РФ от 17.10 13 № 1155)</a:t>
            </a:r>
            <a:b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 4.5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71997"/>
            <a:ext cx="8229600" cy="435334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«Целевые ориентиры не могут служить непосредственным основанием при решении управленческих задач, включая:</a:t>
            </a:r>
          </a:p>
          <a:p>
            <a:pPr marL="0" indent="0">
              <a:buNone/>
            </a:pP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аттестацию педагогических кадров; 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оценку качества образования;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ценку как итогового, так и промежуточного уровня развития детей, в том числе в рамках мониторинга;</a:t>
            </a:r>
          </a:p>
          <a:p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ценку выполнения муниципального (государственного) задания посредством их включения в показатели качества выполнения задания;</a:t>
            </a:r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стимулирующего фонда оплаты труда работников организации»</a:t>
            </a:r>
          </a:p>
          <a:p>
            <a:pPr marL="0" indent="0">
              <a:buNone/>
            </a:pP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r>
              <a:rPr lang="ru-RU" sz="2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1.</a:t>
            </a:r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699831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2.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региональных требований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профессиональной деятельности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воспитателя ДОО: параметры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9676849"/>
              </p:ext>
            </p:extLst>
          </p:nvPr>
        </p:nvGraphicFramePr>
        <p:xfrm>
          <a:off x="457200" y="1269320"/>
          <a:ext cx="8229600" cy="540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ПРЕДЫДУЩИЙ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ВАРИАНТ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ИЗМЕНЕНИЯ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93256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Деятельность воспитателя 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реализации основной общеобразовательной программы 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всем направлениям развития детей в каждый возрастной период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Педагогическая деятельность 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реализации образовательной  программы 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дошкольного образования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Развитие социальной компетентности воспитанников *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Педагогическая деятельность по проектированию и реализации образовательного процесса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Деятельность в области </a:t>
                      </a:r>
                      <a:r>
                        <a:rPr lang="ru-RU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здоровьесбережения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*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Профессиональная этика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Духовно-нравственная позиция воспитателя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Профессиональное развитие</a:t>
                      </a:r>
                      <a:endParaRPr lang="ru-RU" sz="160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Деятельность по обобщению и распространению собственного педагогического опыта и мастерства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Деятельность в области 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профессионального развития</a:t>
                      </a:r>
                      <a:endParaRPr lang="ru-RU" sz="160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 Участие в деятельности профессиональных сообществ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322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3.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региональных требований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профессиональной деятельности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воспитателя ДОО: критерии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7035784"/>
              </p:ext>
            </p:extLst>
          </p:nvPr>
        </p:nvGraphicFramePr>
        <p:xfrm>
          <a:off x="457200" y="1269320"/>
          <a:ext cx="8229600" cy="5369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400"/>
                <a:gridCol w="3096344"/>
                <a:gridCol w="4618856"/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ПРЕДЫДУЩИЙ</a:t>
                      </a:r>
                      <a:r>
                        <a:rPr lang="ru-RU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ВАРИАНТ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ИЗМЕНЕНИЯ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93256">
                <a:tc rowSpan="4"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 параметры (7)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Результативность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 1.</a:t>
                      </a:r>
                    </a:p>
                    <a:p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 Цели и задачи  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образовательной деятельности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 Профессиональные 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действия и средства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1.3. Профессиональные 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компетентности</a:t>
                      </a:r>
                    </a:p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Профессиональные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aseline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действия и средства</a:t>
                      </a:r>
                      <a:endParaRPr lang="ru-RU" sz="160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 2.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 Содержание и организация 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2.2. Профессиональные  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действия и средства 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2.3. Профессиональные 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компетентности</a:t>
                      </a:r>
                    </a:p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Компетентности</a:t>
                      </a:r>
                      <a:endParaRPr lang="ru-RU" sz="160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 3.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3.1. Профессиональная этика</a:t>
                      </a:r>
                    </a:p>
                    <a:p>
                      <a:endParaRPr lang="ru-RU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 4.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4.1. Результативность и 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траектории профессионального развития 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4.2. 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Действия и средства </a:t>
                      </a:r>
                    </a:p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4.3. 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Компетентности</a:t>
                      </a:r>
                    </a:p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1143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04056"/>
          </a:xfrm>
        </p:spPr>
        <p:txBody>
          <a:bodyPr>
            <a:normAutofit/>
          </a:bodyPr>
          <a:lstStyle/>
          <a:p>
            <a:pPr algn="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2, 3.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профессиональной деятельности</a:t>
            </a:r>
          </a:p>
          <a:p>
            <a:pPr marL="0" indent="0" algn="ctr">
              <a:buNone/>
            </a:pP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7005337"/>
              </p:ext>
            </p:extLst>
          </p:nvPr>
        </p:nvGraphicFramePr>
        <p:xfrm>
          <a:off x="251520" y="1268760"/>
          <a:ext cx="8640960" cy="55046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40"/>
                <a:gridCol w="6480720"/>
              </a:tblGrid>
              <a:tr h="682493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Параметры (1)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Критерии (1.1. – 1.3.)</a:t>
                      </a:r>
                    </a:p>
                    <a:p>
                      <a:pPr algn="ctr"/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275966">
                <a:tc rowSpan="3"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Педагогическая деятельность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реализации 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образовательной  программы 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дошкольного образования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Цели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задачи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образовательной деятельности 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соответствуют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реализуемой образовательной программе и ФГОС дошкольного образования</a:t>
                      </a:r>
                    </a:p>
                    <a:p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86943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Профессиональные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действия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</a:t>
                      </a:r>
                    </a:p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реализации целей и задач образовательной деятельности  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соответствуют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реализуемой образовательной программе и требованиями ФГОС дошкольного образования </a:t>
                      </a:r>
                    </a:p>
                    <a:p>
                      <a:endParaRPr lang="ru-RU" sz="2000" dirty="0"/>
                    </a:p>
                  </a:txBody>
                  <a:tcPr/>
                </a:tc>
              </a:tr>
              <a:tr h="157270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Профессиональные компетентности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обеспечивающие реализацию цели и задач образовательной деятельности 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соответствии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 требованиями ФГОС дошкольного образования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931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pPr algn="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2, 3.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профессиональной деятельности</a:t>
            </a:r>
          </a:p>
          <a:p>
            <a:pPr marL="0" indent="0" algn="ctr">
              <a:buNone/>
            </a:pP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5925603"/>
              </p:ext>
            </p:extLst>
          </p:nvPr>
        </p:nvGraphicFramePr>
        <p:xfrm>
          <a:off x="251520" y="1412776"/>
          <a:ext cx="8640960" cy="524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40"/>
                <a:gridCol w="64807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Параметры (2)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Критерии (2.1.-2.3.)</a:t>
                      </a:r>
                    </a:p>
                    <a:p>
                      <a:pPr algn="ctr"/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Педагогическая деятельность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проектированию и реализации 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образовательного процесса</a:t>
                      </a:r>
                    </a:p>
                    <a:p>
                      <a:endParaRPr lang="ru-RU" sz="20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и организация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образовательного процесса обеспечивает образование  и развитие личности ребенка  во  всех  образовательных областях </a:t>
                      </a:r>
                    </a:p>
                    <a:p>
                      <a:endParaRPr lang="ru-RU" sz="20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Профессиональные  </a:t>
                      </a:r>
                    </a:p>
                    <a:p>
                      <a:r>
                        <a:rPr lang="ru-RU" sz="20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действия и средства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проектированию и реализации образовательного процесса</a:t>
                      </a:r>
                    </a:p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соответствуют требованиям ФГОС дошкольного образования </a:t>
                      </a:r>
                    </a:p>
                    <a:p>
                      <a:endParaRPr lang="ru-RU" sz="20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Профессиональные компетентности,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обеспечивающие проектирование и реализацию образовательного процесса в соответствии с требованиями ФГОС</a:t>
                      </a:r>
                    </a:p>
                    <a:p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8914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04056"/>
          </a:xfrm>
        </p:spPr>
        <p:txBody>
          <a:bodyPr>
            <a:normAutofit/>
          </a:bodyPr>
          <a:lstStyle/>
          <a:p>
            <a:pPr algn="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2, 3.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Характеристики профессиональной деятельности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217805"/>
              </p:ext>
            </p:extLst>
          </p:nvPr>
        </p:nvGraphicFramePr>
        <p:xfrm>
          <a:off x="251520" y="1124744"/>
          <a:ext cx="8640960" cy="55957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264"/>
                <a:gridCol w="6264696"/>
              </a:tblGrid>
              <a:tr h="682411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Параметры (3,4)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Критерии </a:t>
                      </a:r>
                    </a:p>
                    <a:p>
                      <a:pPr algn="ctr"/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869214"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Профессиональная этика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Соблюдение правовых, нравственных, этических  норм </a:t>
                      </a:r>
                    </a:p>
                    <a:p>
                      <a:pPr algn="l"/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профессиональный такт, уважение личности ребенка, позитивное отношение к участникам образовательных отношений,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проявление профессионально-личностных  качеств (</a:t>
                      </a:r>
                      <a:r>
                        <a:rPr lang="ru-RU" sz="20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эмпатия</a:t>
                      </a:r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 толерантность и др.) </a:t>
                      </a:r>
                    </a:p>
                    <a:p>
                      <a:pPr algn="l"/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275813">
                <a:tc rowSpan="3"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Профессиональное развитие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Результативность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наличие траектории профессионального 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развития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20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совершенствования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собственной профессиональной деятельности</a:t>
                      </a:r>
                    </a:p>
                    <a:p>
                      <a:endParaRPr lang="ru-RU" sz="20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8241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Действия и средства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профессиональному развитию</a:t>
                      </a:r>
                    </a:p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/>
                </a:tc>
              </a:tr>
              <a:tr h="96275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Компетентности,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обеспечивающие профессиональное развитие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250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4.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региональных требований к профессиональной деятельности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воспитателя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ДОО: критерии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соответствия квалификационной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категории (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0234493"/>
              </p:ext>
            </p:extLst>
          </p:nvPr>
        </p:nvGraphicFramePr>
        <p:xfrm>
          <a:off x="457200" y="1701368"/>
          <a:ext cx="8229601" cy="50263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2432"/>
                <a:gridCol w="648072"/>
                <a:gridCol w="2232248"/>
                <a:gridCol w="4546849"/>
              </a:tblGrid>
              <a:tr h="1033488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Деятельность по реализации основной общеобразовательной программы……..</a:t>
                      </a:r>
                    </a:p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квалификационная категория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ПРЕДЫДУЩИЙ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ВАРИАНТ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ИЗМЕНЕНИЯ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18480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Результативность: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Стабильные положительные результаты освоения воспитанниками ООП в соответствии с ФГТ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предметно-пространственной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среды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соответствии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 ФГТ</a:t>
                      </a:r>
                    </a:p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Цели и задачи</a:t>
                      </a:r>
                      <a:r>
                        <a:rPr lang="ru-RU" sz="16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ОД: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Определение целей и задач образовательной деятельности в соответствии с образовательной программой и ФГОС дошкольного образования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Учет интересов всех субъектов образовательных отношений при определении  целей и задач образовательной деятельности 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Учет региональных  особенностей территории при определении целей и задач образовательной деятельности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Задачи образовательной деятельности сформулированы целостно и направлены на обучение, воспитание и развитие воспитанников</a:t>
                      </a:r>
                    </a:p>
                    <a:p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311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4.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региональных требований к профессиональной деятельности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воспитателя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ДОО: критерии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соответствия квалификационной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категории (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263196"/>
              </p:ext>
            </p:extLst>
          </p:nvPr>
        </p:nvGraphicFramePr>
        <p:xfrm>
          <a:off x="457200" y="1701368"/>
          <a:ext cx="8229601" cy="4751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2432"/>
                <a:gridCol w="648072"/>
                <a:gridCol w="2232248"/>
                <a:gridCol w="4546849"/>
              </a:tblGrid>
              <a:tr h="1033488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Деятельность по реализации основной общеобразовательной программы……..</a:t>
                      </a:r>
                    </a:p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Высшая  квалификационная категория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ПРЕДЫДУЩИЙ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ВАРИАНТ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ИЗМЕНЕНИЯ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18480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Результативность:</a:t>
                      </a:r>
                    </a:p>
                    <a:p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  <a:p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Результаты</a:t>
                      </a:r>
                      <a:r>
                        <a:rPr lang="ru-RU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участия воспитанников в конкурсах, соревнованиях и т.п. разного уровня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Цели и задачи</a:t>
                      </a:r>
                      <a:r>
                        <a:rPr lang="ru-RU" sz="1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ОД:</a:t>
                      </a:r>
                    </a:p>
                    <a:p>
                      <a:r>
                        <a:rPr lang="ru-RU" sz="18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Участие в </a:t>
                      </a:r>
                      <a:r>
                        <a:rPr lang="ru-RU" sz="1800" b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разработке и корректировке </a:t>
                      </a:r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образовательной программы /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800" b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</a:t>
                      </a:r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авторских  (или в соавторстве) образовательных программ (в части формируемой  участниками образовательных отношений)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18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974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4.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региональных требований к профессиональной деятельности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воспитателя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ДОО: критерии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соответствия квалификационной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категории (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7707351"/>
              </p:ext>
            </p:extLst>
          </p:nvPr>
        </p:nvGraphicFramePr>
        <p:xfrm>
          <a:off x="457200" y="1701368"/>
          <a:ext cx="8229601" cy="4844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2432"/>
                <a:gridCol w="648072"/>
                <a:gridCol w="2880320"/>
                <a:gridCol w="3898777"/>
              </a:tblGrid>
              <a:tr h="575504">
                <a:tc rowSpan="3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Деятельность по реализации основной общеобразовательной программы……..</a:t>
                      </a:r>
                    </a:p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Первая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квалификационная категория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ПРЕДЫДУЩИЙ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ВАРИАНТ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ИЗМЕНЕНИЯ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501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Профессиональные действия и средства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18480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Отбор и использование современных технологий, </a:t>
                      </a:r>
                      <a:r>
                        <a:rPr lang="ru-RU" sz="1400" b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методов и форм работы с детьми </a:t>
                      </a: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адекватных дошкольному возрасту и обеспечивающих </a:t>
                      </a:r>
                      <a:r>
                        <a:rPr lang="ru-RU" sz="1400" b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организацию образовательного процесса </a:t>
                      </a: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основе интеграции образовательных областей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Владение </a:t>
                      </a:r>
                      <a:r>
                        <a:rPr lang="ru-RU" sz="1400" b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диагностическими методиками </a:t>
                      </a: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определения уровня развития интегративных качеств ребенка, уровня освоения детьми </a:t>
                      </a:r>
                      <a:r>
                        <a:rPr lang="ru-RU" sz="1400" b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образовательных областей</a:t>
                      </a:r>
                      <a:endParaRPr lang="ru-RU" sz="1400" b="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Применение </a:t>
                      </a:r>
                      <a:r>
                        <a:rPr lang="ru-RU" sz="1400" b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методов, средств, способов и форм образовательной деятельности,  обеспечивающих достижение целей и задач образовательной  программы </a:t>
                      </a: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 учетом возрастных и </a:t>
                      </a:r>
                      <a:r>
                        <a:rPr lang="ru-RU" sz="1400" b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индивидуальных</a:t>
                      </a: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особенностей воспитанников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Планирование и корректировка образовательных задач совместно с другими специалистами с учетом  индивидуальных особенностей каждого воспитанника по результатам </a:t>
                      </a:r>
                      <a:r>
                        <a:rPr lang="ru-RU" sz="1400" b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педагогической диагностики (мониторинга)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Создана </a:t>
                      </a:r>
                      <a:r>
                        <a:rPr lang="ru-RU" sz="1400" b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образовательная среда</a:t>
                      </a:r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обеспечивающая реализацию целей и задач программы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14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5868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4.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региональных требований к профессиональной деятельности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воспитателя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ДОО: критерии 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соответствия квалификационной 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категории (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1484753"/>
              </p:ext>
            </p:extLst>
          </p:nvPr>
        </p:nvGraphicFramePr>
        <p:xfrm>
          <a:off x="457200" y="1701368"/>
          <a:ext cx="8229601" cy="4874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2432"/>
                <a:gridCol w="648072"/>
                <a:gridCol w="2880320"/>
                <a:gridCol w="3898777"/>
              </a:tblGrid>
              <a:tr h="575504">
                <a:tc rowSpan="3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Деятельность по реализации основной общеобразовательной программы……..</a:t>
                      </a:r>
                    </a:p>
                    <a:p>
                      <a:pPr algn="ctr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Высшая 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квалификационная категория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ПРЕДЫДУЩИЙ</a:t>
                      </a:r>
                      <a:r>
                        <a:rPr lang="ru-RU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ВАРИАНТ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ИЗМЕНЕНИЯ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501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Профессиональные действия и средства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18480"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Внедрение ИКТ в образовательный процесс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Использование образовательных технологий с целью достижения планируемых результатов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Владение средствами </a:t>
                      </a:r>
                      <a:r>
                        <a:rPr lang="ru-RU" sz="1600" b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коррекционной работы </a:t>
                      </a: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детьми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применение методов, средств, способов и форм образовательной деятельности, обеспечивающих </a:t>
                      </a:r>
                      <a:r>
                        <a:rPr lang="ru-RU" sz="1600" b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целостную</a:t>
                      </a: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реализацию целей и задач образовательной деятельности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и реализация </a:t>
                      </a:r>
                      <a:r>
                        <a:rPr lang="ru-RU" sz="1600" b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индивидуальных</a:t>
                      </a: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600" b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образовательных</a:t>
                      </a: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маршрутов</a:t>
                      </a: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 учетом  специфики образовательных потребностей и интересов воспитанников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b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самооценка</a:t>
                      </a: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эффективности</a:t>
                      </a: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педагогических действий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ru-RU" sz="16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5376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04056"/>
          </a:xfrm>
        </p:spPr>
        <p:txBody>
          <a:bodyPr>
            <a:normAutofit/>
          </a:bodyPr>
          <a:lstStyle/>
          <a:p>
            <a:pPr algn="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4.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соответствия квалификационной категории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9995652"/>
              </p:ext>
            </p:extLst>
          </p:nvPr>
        </p:nvGraphicFramePr>
        <p:xfrm>
          <a:off x="251520" y="1124744"/>
          <a:ext cx="8640960" cy="533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3492388"/>
                <a:gridCol w="3132348"/>
              </a:tblGrid>
              <a:tr h="68241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Педагогическая деятельность по реализации образовательной  программы дошкольного образования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Первая квалификационная категория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Высшая квалификационная категория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869214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 Цели и задачи  образовательной деятельности соответствуют реализуемой образовательной программе и ФГОС дошкольного образования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определение целей и задач образовательной деятельности 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соответствии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 образовательной программой и ФГОС дошкольного образования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учет интересов всех субъектов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образовательных отношений при определении  целей и задач образовательной деятельности 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учет региональных  особенностей территории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при определении целей и задач образовательной деятельности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задачи образовательной деятельности сформулированы 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целостно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направлены на обучение, воспитание и развитие воспитанников</a:t>
                      </a:r>
                    </a:p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см. 1категорию +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участие 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разработке и корректировке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образовательной программы /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авторских 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(или в соавторстве) 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образовательных программ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(в части формируемой  участниками образовательных отношений)</a:t>
                      </a:r>
                    </a:p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3800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04056"/>
          </a:xfrm>
        </p:spPr>
        <p:txBody>
          <a:bodyPr>
            <a:normAutofit/>
          </a:bodyPr>
          <a:lstStyle/>
          <a:p>
            <a:pPr algn="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4.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соответствия квалификационной категории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2615155"/>
              </p:ext>
            </p:extLst>
          </p:nvPr>
        </p:nvGraphicFramePr>
        <p:xfrm>
          <a:off x="251520" y="1124744"/>
          <a:ext cx="8640960" cy="551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3492388"/>
                <a:gridCol w="3132348"/>
              </a:tblGrid>
              <a:tr h="68241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Педагогическая деятельность по реализации образовательной  программы дошкольного образования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Первая квалификационная категория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Высшая квалификационная категория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869214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 Профессиональные действия и средства</a:t>
                      </a:r>
                    </a:p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реализации целей и задач образовательной деятельности  соответствуют  реализуемой образовательной программе и требованиями ФГОС дошкольного образования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применение 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методов, средств, способов и форм образовательной деятельности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 обеспечивающих достижение целей и задач образовательной  программы  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учетом возрастных и индивидуальных особенностей воспитанников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планирование и корректировка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образовательных задач совместно с другими специалистами с учетом  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индивидуальных особенностей каждого воспитанника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результатам 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педагогической диагностики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(мониторинга)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создана 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образовательная среда,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обеспечивающая реализацию целей и задач программы</a:t>
                      </a:r>
                    </a:p>
                    <a:p>
                      <a:pPr algn="l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см. 1категорию +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применение 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методов, средств, способов и форм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образовательной деятельности, обеспечивающих 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целостную реализацию целей и задач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образовательной деятельности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и реализация 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индивидуальных  образовательных маршрутов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 учетом  специфики образовательных потребностей и интересов воспитанников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самооценка эффективности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педагогических действий</a:t>
                      </a:r>
                    </a:p>
                    <a:p>
                      <a:pPr algn="l"/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4410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04056"/>
          </a:xfrm>
        </p:spPr>
        <p:txBody>
          <a:bodyPr>
            <a:normAutofit/>
          </a:bodyPr>
          <a:lstStyle/>
          <a:p>
            <a:pPr algn="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4.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соответствия квалификационной категории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4117654"/>
              </p:ext>
            </p:extLst>
          </p:nvPr>
        </p:nvGraphicFramePr>
        <p:xfrm>
          <a:off x="251520" y="1635224"/>
          <a:ext cx="8640960" cy="38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3492388"/>
                <a:gridCol w="3132348"/>
              </a:tblGrid>
              <a:tr h="68241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Педагогическая деятельность по реализации образовательной  программы дошкольного образования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Первая квалификационная категория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Высшая квалификационная категория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869214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1.3. Профессиональные компетентности, обеспечивающие реализацию цели и задач образовательной деятельности в соответствии с требованиями ФГОС дошкольного образования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перечень действий, отражающих диагностическую, прогностическую,  методическую, организационную, рефлексивную деятельность;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см. 1категорию +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управленческая, экспертная,  проектировочная деятельность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212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04056"/>
          </a:xfrm>
        </p:spPr>
        <p:txBody>
          <a:bodyPr>
            <a:normAutofit/>
          </a:bodyPr>
          <a:lstStyle/>
          <a:p>
            <a:pPr algn="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соответствия квалификационной категории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1383863"/>
              </p:ext>
            </p:extLst>
          </p:nvPr>
        </p:nvGraphicFramePr>
        <p:xfrm>
          <a:off x="251520" y="1124744"/>
          <a:ext cx="8640960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3492388"/>
                <a:gridCol w="3132348"/>
              </a:tblGrid>
              <a:tr h="68241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Педагогическая деятельность по проектированию и реализации образовательного процесса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Первая квалификационная категория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Высшая квалификационная категория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869214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 Содержание и организация образовательного процесса обеспечивает образование  и развитие личности ребенка  во  всех  образовательных областях </a:t>
                      </a:r>
                    </a:p>
                    <a:p>
                      <a:pPr algn="l"/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реализует содержание образовательного процесса 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разных видах детской деятельности и общении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осуществляет образовательный процесс на 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основе взаимодействия взрослых с детьми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создаёт 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условия для самостоятельной деятельности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детей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включает в содержание и формы организации образовательного процесса 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способы поддержки детской инициативы и самостоятельности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представлено содержание и формы коррекционной работы и/или инклюзивного образования (в  случаях, 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если данная работа предусмотрена программой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algn="l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см. 1категорию +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применение 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вариативных форм организации образовательного процесса и деятельности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представлен 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опыт реализации сетевой формы 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образовательного процесса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планирование и реализация форм образовательного процесса 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учетом потребностей и интересов участников образовательных отношений</a:t>
                      </a:r>
                    </a:p>
                    <a:p>
                      <a:pPr algn="l"/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682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04056"/>
          </a:xfrm>
        </p:spPr>
        <p:txBody>
          <a:bodyPr>
            <a:normAutofit/>
          </a:bodyPr>
          <a:lstStyle/>
          <a:p>
            <a:pPr algn="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соответствия квалификационной категории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0921702"/>
              </p:ext>
            </p:extLst>
          </p:nvPr>
        </p:nvGraphicFramePr>
        <p:xfrm>
          <a:off x="251520" y="1124744"/>
          <a:ext cx="8640960" cy="551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3492388"/>
                <a:gridCol w="3132348"/>
              </a:tblGrid>
              <a:tr h="68241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Педагогическая деятельность по проектированию и реализации образовательного процесса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Первая квалификационная категория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Высшая квалификационная категория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869214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2.2. Профессиональные  </a:t>
                      </a:r>
                    </a:p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действия и средства по проектированию и реализации образовательного процесса</a:t>
                      </a:r>
                    </a:p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соответствуют требованиям ФГОС дошкольного образования </a:t>
                      </a:r>
                    </a:p>
                    <a:p>
                      <a:pPr algn="l"/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применение при  организации образовательного процесса методов, способов и форм </a:t>
                      </a:r>
                      <a:r>
                        <a:rPr lang="ru-RU" sz="1400" dirty="0" err="1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деятельностного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 развивающего характера 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создана 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образовательная среда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обеспечивающая охрану и укрепление физического и психического здоровья, эмоциональное благополучие воспитанников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образовательном процессе применяются 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современные дидактические средства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реализует педагогические рекомендации  специалистов (психолога, логопеда и др.) в работе с детьми, испытывающими трудности в освоении программы, а так же   детьми с особыми образовательными потребностями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см. 1категорию +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создает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дидактические средства для реализации задач  образовательного процесса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применяет 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современные образовательные технологии</a:t>
                      </a:r>
                    </a:p>
                    <a:p>
                      <a:pPr algn="l"/>
                      <a:endParaRPr lang="ru-RU" sz="140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8270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04056"/>
          </a:xfrm>
        </p:spPr>
        <p:txBody>
          <a:bodyPr>
            <a:normAutofit/>
          </a:bodyPr>
          <a:lstStyle/>
          <a:p>
            <a:pPr algn="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соответствия квалификационной категории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6467312"/>
              </p:ext>
            </p:extLst>
          </p:nvPr>
        </p:nvGraphicFramePr>
        <p:xfrm>
          <a:off x="251520" y="2133952"/>
          <a:ext cx="8640960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3492388"/>
                <a:gridCol w="3132348"/>
              </a:tblGrid>
              <a:tr h="68241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Педагогическая деятельность по проектированию и реализации образовательного процесса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Первая квалификационная категория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Высшая квалификационная категория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869214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2.3. Профессиональные компетентности, обеспечивающие проектирование и реализацию образовательного процесса в соответствии с требованиями ФГОС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перечень действий,  отражающих диагностическую, проектировочную,  методическую, организационную, рефлексивную деятельность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см. 1категорию +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управленческая, экспертная деятельность и  технологическая компетентность 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6892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04056"/>
          </a:xfrm>
        </p:spPr>
        <p:txBody>
          <a:bodyPr>
            <a:normAutofit/>
          </a:bodyPr>
          <a:lstStyle/>
          <a:p>
            <a:pPr algn="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соответствия квалификационной категории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084061"/>
              </p:ext>
            </p:extLst>
          </p:nvPr>
        </p:nvGraphicFramePr>
        <p:xfrm>
          <a:off x="251520" y="2133952"/>
          <a:ext cx="8640960" cy="2551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3492388"/>
                <a:gridCol w="3132348"/>
              </a:tblGrid>
              <a:tr h="68241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Профессиональная этика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Первая квалификационная категория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Высшая квалификационная категория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869214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3.1.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соблюдение правовых, нравственных, этических  норм 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профессиональный такт, уважение личности ребенка, позитивное отношение к участникам образовательных отношений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проявление профессионально-личностных  качеств (</a:t>
                      </a:r>
                      <a:r>
                        <a:rPr lang="ru-RU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эмпатия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 толерантность и др.) 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323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04056"/>
          </a:xfrm>
        </p:spPr>
        <p:txBody>
          <a:bodyPr>
            <a:normAutofit/>
          </a:bodyPr>
          <a:lstStyle/>
          <a:p>
            <a:pPr algn="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соответствия квалификационной категории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4064739"/>
              </p:ext>
            </p:extLst>
          </p:nvPr>
        </p:nvGraphicFramePr>
        <p:xfrm>
          <a:off x="251520" y="1756341"/>
          <a:ext cx="8640960" cy="3760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3492388"/>
                <a:gridCol w="3132348"/>
              </a:tblGrid>
              <a:tr h="68241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Профессиональное развитие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Первая квалификационная категория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Высшая квалификационная категория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869214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4.1.Результативность и </a:t>
                      </a:r>
                    </a:p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траектории профессионального развития и совершенствования собственной профессиональной деятельности</a:t>
                      </a:r>
                    </a:p>
                    <a:p>
                      <a:pPr algn="l"/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участие в работе 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методических объединений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участие в обучающих и научно-практических семинарах, тренингах, конференциях 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уровне образовательного учреждения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социально-значимых акций или проектов 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муниципальном  уровне и уровне образовательного учреждения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выступления на научно-практических конференциях, семинарах и др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на уровне образовательного учреждения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см. 1 категорию +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участие в обучающих и научно-практических семинарах, тренингах, конференциях 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муниципальном уровне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участие в муниципальных, региональных, федеральных профессиональных 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конкурсах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публикаций, выступления на научно-практических конференциях, семинарах и др. 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муниципальном уровне</a:t>
                      </a:r>
                    </a:p>
                    <a:p>
                      <a:pPr algn="l"/>
                      <a:endParaRPr lang="ru-RU" sz="140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7845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504056"/>
          </a:xfrm>
        </p:spPr>
        <p:txBody>
          <a:bodyPr>
            <a:normAutofit/>
          </a:bodyPr>
          <a:lstStyle/>
          <a:p>
            <a:pPr algn="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4.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соответствия квалификационной категории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6618195"/>
              </p:ext>
            </p:extLst>
          </p:nvPr>
        </p:nvGraphicFramePr>
        <p:xfrm>
          <a:off x="251520" y="1268761"/>
          <a:ext cx="8640960" cy="50056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/>
                <a:gridCol w="3492388"/>
                <a:gridCol w="3132348"/>
              </a:tblGrid>
              <a:tr h="51439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Профессиональное развитие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Первая квалификационная категория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Высшая квалификационная категория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901161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4.2. Действия и средства по профессиональному развитию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своевременное 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квалификации</a:t>
                      </a: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(не реже 1 раза в три года)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обобщение и распространение собственного педагогического опыта и мастерства в форме мастер-классов и др. 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уровне образовательного учреждения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эффективного 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социального опыта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ru-RU" sz="14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см. 1 категорию +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системное повышение квалификации в соответствии с 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индивидуальной образовательной программой/ программой развития ОУ/обучение в аспирантуре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распространение опыта в форме мастер-классов, проведения занятий  </a:t>
                      </a: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курсах повышения квалификации и др. на региональном уровне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работа/руководство творческой группой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выбранному направлению</a:t>
                      </a:r>
                      <a:endParaRPr lang="ru-RU" sz="140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408983">
                <a:tc>
                  <a:txBody>
                    <a:bodyPr/>
                    <a:lstStyle/>
                    <a:p>
                      <a:pPr algn="l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4.3.Компетентности, обеспечивающие профессиональное развитие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перечень профессиональных действий, входящих в индивидуальную образовательную программу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ru-RU" sz="140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9970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pPr algn="r"/>
            <a:r>
              <a:rPr lang="ru-RU" sz="2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5.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4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Пакет аттестационных материалов:</a:t>
            </a: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</a:t>
            </a:r>
          </a:p>
          <a:p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деятельности</a:t>
            </a:r>
          </a:p>
          <a:p>
            <a:pPr marL="0" indent="0">
              <a:buNone/>
            </a:pP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</a:t>
            </a:r>
          </a:p>
          <a:p>
            <a:pPr marL="0" indent="0">
              <a:buNone/>
            </a:pPr>
            <a:endParaRPr lang="ru-RU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ссылка на сайт образовательного учреждения и методические разработки (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образовательную программу ДОУ, авторскую образовательную программу);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из опыта работы по планированию, проектированию образовательного процесса (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план работы на неделю);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конспекты (сценарные планы) педагогических мероприятий/ видеоматериалы;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фотоматериалы, подтверждающие изменения предметно-пространственной среды в группе (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комментариями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аналитическая записка по результатам анкетирования родителей 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306</TotalTime>
  <Words>2060</Words>
  <Application>Microsoft Office PowerPoint</Application>
  <PresentationFormat>Экран (4:3)</PresentationFormat>
  <Paragraphs>292</Paragraphs>
  <Slides>23</Slides>
  <Notes>13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Изменения в оценке профессиональной деятельности воспитателей дошкольных образовательных организаций</vt:lpstr>
      <vt:lpstr>Изменение 1. Основания для разработки региональных требований к профессиональной деятельности воспитателя ДОО</vt:lpstr>
      <vt:lpstr>Профессиональный стандарт «Педагог (педагогическая деятельность в дошкольном, начальном общем, основном общем, среднем общем образовании (воспитатель, учитель)» (утв. приказом Министерства труда и социальной защиты РФ от 18.10.13 № 544н)  Раздел II Описание трудовых функций, входящих в профессиональный стандарт (функциональная карта вида профессиональной деятельности)  </vt:lpstr>
      <vt:lpstr>Федеральный государственный образовательный стандарт дошкольного образования (утв. Приказом Министерства образования и науки РФ от 17.10 13 № 1155)  Пункт 4.5</vt:lpstr>
      <vt:lpstr>Изменение 2. Содержание региональных требований к профессиональной деятельности воспитателя ДОО: параметры</vt:lpstr>
      <vt:lpstr>Изменение 3. Содержание региональных требований к профессиональной деятельности воспитателя ДОО: критерии</vt:lpstr>
      <vt:lpstr>Изменение 2, 3.</vt:lpstr>
      <vt:lpstr>Изменение 2, 3.</vt:lpstr>
      <vt:lpstr>Изменение 2, 3.</vt:lpstr>
      <vt:lpstr>  Изменение 4. Содержание региональных требований к профессиональной деятельности воспитателя ДОО: критерии соответствия квалификационной категории (пример) </vt:lpstr>
      <vt:lpstr>  Изменение 4. Содержание региональных требований к профессиональной деятельности воспитателя ДОО: критерии соответствия квалификационной категории (пример) </vt:lpstr>
      <vt:lpstr>  Изменение 4. Содержание региональных требований к профессиональной деятельности воспитателя ДОО: критерии соответствия квалификационной категории (пример) </vt:lpstr>
      <vt:lpstr>  Изменение 4. Содержание региональных требований к профессиональной деятельности воспитателя ДОО: критерии соответствия квалификационной категории (пример) </vt:lpstr>
      <vt:lpstr>Изменение 4.</vt:lpstr>
      <vt:lpstr>Изменение 4.</vt:lpstr>
      <vt:lpstr>Изменение 4.</vt:lpstr>
      <vt:lpstr>Изменение 4.</vt:lpstr>
      <vt:lpstr>Изменение 4.</vt:lpstr>
      <vt:lpstr>Изменение 4.</vt:lpstr>
      <vt:lpstr>Изменение 4.</vt:lpstr>
      <vt:lpstr>Изменение 4.</vt:lpstr>
      <vt:lpstr>Изменение 4.</vt:lpstr>
      <vt:lpstr>Изменение 5.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Изменения в оценке профессиональной деятельности воспитателей дошкольных образовательных организаций</dc:title>
  <dc:creator>KPK2</dc:creator>
  <cp:lastModifiedBy>KPK2</cp:lastModifiedBy>
  <cp:revision>29</cp:revision>
  <dcterms:created xsi:type="dcterms:W3CDTF">2015-08-14T07:12:19Z</dcterms:created>
  <dcterms:modified xsi:type="dcterms:W3CDTF">2015-08-19T06:20:38Z</dcterms:modified>
</cp:coreProperties>
</file>