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9" r:id="rId4"/>
    <p:sldId id="275" r:id="rId5"/>
    <p:sldId id="260" r:id="rId6"/>
    <p:sldId id="261" r:id="rId7"/>
    <p:sldId id="262" r:id="rId8"/>
    <p:sldId id="263" r:id="rId9"/>
    <p:sldId id="272" r:id="rId10"/>
    <p:sldId id="264" r:id="rId11"/>
    <p:sldId id="265" r:id="rId12"/>
    <p:sldId id="276" r:id="rId13"/>
    <p:sldId id="278" r:id="rId14"/>
    <p:sldId id="279" r:id="rId15"/>
    <p:sldId id="266" r:id="rId16"/>
    <p:sldId id="268" r:id="rId17"/>
    <p:sldId id="269" r:id="rId18"/>
    <p:sldId id="270" r:id="rId19"/>
    <p:sldId id="280" r:id="rId20"/>
    <p:sldId id="271" r:id="rId21"/>
    <p:sldId id="273" r:id="rId22"/>
    <p:sldId id="274" r:id="rId2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28.08.2018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28.08.2018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Районный августовский педсовет 2018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«Использование ресурса проекта повышения качества образования в школах с низкими результатами обучения и в школах, функционирующих в неблагоприятных условиях, для формирования школьной системы оценки качества образования»</a:t>
            </a:r>
          </a:p>
          <a:p>
            <a:pPr>
              <a:buNone/>
            </a:pPr>
            <a:endParaRPr lang="ru-RU" dirty="0" smtClean="0"/>
          </a:p>
          <a:p>
            <a:pPr algn="r">
              <a:buNone/>
            </a:pPr>
            <a:r>
              <a:rPr lang="ru-RU" sz="2400" dirty="0" smtClean="0"/>
              <a:t>Директор МБОУ Рождественской СОШ</a:t>
            </a:r>
          </a:p>
          <a:p>
            <a:pPr algn="r">
              <a:buNone/>
            </a:pPr>
            <a:r>
              <a:rPr lang="ru-RU" sz="2400" dirty="0" smtClean="0"/>
              <a:t>О.А.Кириллова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476672"/>
            <a:ext cx="8686800" cy="560345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Региональный проект по повышению качества образования в школах с низкими результатами и школах, функционирующих в неблагоприятных социальных условиях инициирован в Красноярском крае в соответствии с приоритетными направлениями развития системы образования, заложенными в государственную программу развития образования Российской Федерации на 2018-2025 годы (ранее – Федеральную целевую программу развития образования в Российской Федерации на 2016-2020 гг.) .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Для реализации настоящего проекта в Красноярском крае в 2017 году отобрано 25 школ, в 2018 году – к ним присоединилось еще 12 школ.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Для отбора школ использовались:</a:t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−    результаты школ в стандартизированных оценочных процедурах (КДР4, ОГЭ, ЕГЭ) за три предыдущих года;</a:t>
            </a:r>
            <a:br>
              <a:rPr lang="ru-RU" sz="3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−    контекстные данные, характеризующие социально-демографические условия, в которых находились школы в течение трех предыдущих лет.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−"/>
            </a:pPr>
            <a:r>
              <a:rPr lang="ru-RU" dirty="0" smtClean="0"/>
              <a:t>...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первый этап работы в проекте для школьной команды был,  самым сложным и трудоемким, так как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нам самим пришлось найти ответ на свой основной вопрос «Что педагогический коллектив школы делает не так?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−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...участие в проекте стало мощным стимулом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организации глубокого анализа существующей ситуации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выявлению причин, поиску путей повышения качества обученности наших детей…</a:t>
            </a:r>
          </a:p>
          <a:p>
            <a:pPr marL="342900" indent="-342900">
              <a:spcAft>
                <a:spcPts val="300"/>
              </a:spcAft>
              <a:buFont typeface="Arial" panose="020B0604020202020204" pitchFamily="34" charset="0"/>
              <a:buChar char="−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…мы искренне благодарны за представленную возможность «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проснуться ото сна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и понять, что дети совсем другие чем 5, 10, 15 лет назад и что мир меняется и нам тоже необходимо поменяться.…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3658418"/>
          </a:xfrm>
        </p:spPr>
        <p:txBody>
          <a:bodyPr>
            <a:noAutofit/>
          </a:bodyPr>
          <a:lstStyle/>
          <a:p>
            <a:pPr marL="342900" indent="-342900">
              <a:spcAft>
                <a:spcPts val="3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процессе образовательного аудита были определены ресурсные и проблемные зоны в жизни школы, проанализирована карта оценки состояния образовательной системы. Таким образом, были выявлены факторы и причины, которые необходимо учитывать при переходе школы в эффективный режим развития…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разрабатывая Программу, мы осознали, что уже давно было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необходимо выйти из «зоны комфорта»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  <p:pic>
        <p:nvPicPr>
          <p:cNvPr id="4" name="Picture 3" descr="D:\profile\Desktop\!!!!!!!!!!!!!!!!!!!\0_985d9_4e7fa575_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293096"/>
            <a:ext cx="4896544" cy="237626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12" y="3861048"/>
            <a:ext cx="3023563" cy="29969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332656"/>
            <a:ext cx="7498080" cy="2808312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«Никто не может в одиночку сыграть симфонию. Для этого нужен целый оркестр» — H.E. </a:t>
            </a:r>
            <a:r>
              <a:rPr lang="ru-RU" sz="3100" dirty="0" err="1" smtClean="0">
                <a:latin typeface="Times New Roman" pitchFamily="18" charset="0"/>
                <a:cs typeface="Times New Roman" pitchFamily="18" charset="0"/>
              </a:rPr>
              <a:t>Luccock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, профессор теологии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мы укрепились в мысли, что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только единой командой 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мы можем изменить ситуацию в школе 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525" y="4725144"/>
            <a:ext cx="5800924" cy="1800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1" y="2996952"/>
            <a:ext cx="1152128" cy="36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435608" y="228919"/>
            <a:ext cx="7498080" cy="4571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548680"/>
            <a:ext cx="7498080" cy="5699720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−"/>
            </a:pPr>
            <a:r>
              <a:rPr lang="ru-RU" dirty="0" smtClean="0"/>
              <a:t>…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школе собрали команду единомышленников… в состав школьной команды вошли не только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педагоги-стажисты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но и активные молодые педагоги…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−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…стали регулярно собираться и обсуждать участие в проекте и программу повышения качества образования нашей школы…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defTabSz="457200">
              <a:spcBef>
                <a:spcPct val="0"/>
              </a:spcBef>
              <a:buNone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−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 всем членам школьной  команды легко было даже допустить мысль о том, что их деятельность была неэффективной. Мешал большой опыт педагогической работы и то, что каждый считал себя профессионалом. </a:t>
            </a:r>
          </a:p>
          <a:p>
            <a:pPr marL="358775" lvl="1">
              <a:spcAft>
                <a:spcPts val="60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Однако, чем больше мы анализировали причины таких образовательных результатов, которые привели нас в проект, тем яснее становилось, что есть места провалов… </a:t>
            </a:r>
          </a:p>
          <a:p>
            <a:pPr marL="358775" lvl="1">
              <a:spcAft>
                <a:spcPts val="60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Помогало то, что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команда поняла цель нашей совместной работы и каждый старался сделать всё от него зависящее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…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Ключевая идея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Получение объективной информации о состоянии качества образования в школе.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Создание единой системы диагностики и контроля состояния образования в школе.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уровня информированности потребителей образовательных услуг.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Обеспечение объективности  распределения выплат стимулирующего характера сотрудникам.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Принятие обоснованных и своевременных управленческих решений администрацией школы.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 ДЕЯТЕЛЬНОСТИ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727CA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ПРОЦЕСС ПЕРЕМЕН В ШКОЛЕ </a:t>
            </a:r>
          </a:p>
          <a:p>
            <a:pPr lvl="0">
              <a:buNone/>
            </a:pPr>
            <a:r>
              <a:rPr lang="ru-RU" sz="2800" dirty="0" smtClean="0">
                <a:solidFill>
                  <a:prstClr val="black"/>
                </a:solidFill>
                <a:latin typeface="+mj-lt"/>
                <a:cs typeface="Arial" panose="020B0604020202020204" pitchFamily="34" charset="0"/>
              </a:rPr>
              <a:t>это процесс перемен во взглядах, методах, решениях организационных проблем учителя </a:t>
            </a:r>
          </a:p>
          <a:p>
            <a:pPr>
              <a:buNone/>
            </a:pPr>
            <a:r>
              <a:rPr lang="ru-RU" sz="2800" dirty="0" smtClean="0">
                <a:solidFill>
                  <a:srgbClr val="727CA3"/>
                </a:solidFill>
                <a:latin typeface="+mj-lt"/>
                <a:cs typeface="Arial" panose="020B0604020202020204" pitchFamily="34" charset="0"/>
              </a:rPr>
              <a:t>ОН НЕВОЗМОЖЕН БЕЗ</a:t>
            </a:r>
          </a:p>
          <a:p>
            <a:pPr marL="700088" indent="-342900">
              <a:buFont typeface="Arial" panose="020B0604020202020204" pitchFamily="34" charset="0"/>
              <a:buChar char="−"/>
            </a:pPr>
            <a:r>
              <a:rPr lang="ru-RU" sz="28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изменения позиции </a:t>
            </a:r>
            <a:r>
              <a:rPr lang="ru-RU" sz="2800" dirty="0" smtClean="0">
                <a:solidFill>
                  <a:prstClr val="black"/>
                </a:solidFill>
                <a:cs typeface="Arial" panose="020B0604020202020204" pitchFamily="34" charset="0"/>
              </a:rPr>
              <a:t>ее руководителя,</a:t>
            </a:r>
          </a:p>
          <a:p>
            <a:pPr marL="700088" indent="-342900">
              <a:buFont typeface="Arial" panose="020B0604020202020204" pitchFamily="34" charset="0"/>
              <a:buChar char="−"/>
            </a:pPr>
            <a:r>
              <a:rPr lang="ru-RU" sz="28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изменения принципов управления </a:t>
            </a:r>
            <a:r>
              <a:rPr lang="ru-RU" sz="2800" dirty="0" smtClean="0">
                <a:solidFill>
                  <a:prstClr val="black"/>
                </a:solidFill>
                <a:cs typeface="Arial" panose="020B0604020202020204" pitchFamily="34" charset="0"/>
              </a:rPr>
              <a:t>организацией и ее коллективом</a:t>
            </a:r>
            <a:endParaRPr lang="ru-RU" sz="2800" dirty="0" smtClean="0">
              <a:cs typeface="Arial" panose="020B0604020202020204" pitchFamily="34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ПРОГРАММА ПОВЫШЕНИЯ КАЧЕСТВА ОБРАЗОВАНИЯ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596646" indent="-514350">
              <a:buAutoNum type="arabicPeriod"/>
            </a:pPr>
            <a:r>
              <a:rPr lang="ru-RU" b="1" dirty="0" smtClean="0"/>
              <a:t>«Новые технологии управления»</a:t>
            </a:r>
          </a:p>
          <a:p>
            <a:pPr marL="0" indent="0">
              <a:buNone/>
            </a:pPr>
            <a:r>
              <a:rPr lang="ru-RU" b="1" dirty="0" smtClean="0"/>
              <a:t>Цель проекта: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Создание инновационной образовательной среды, способствующей обеспечению современного качества образования через разработку, апробацию и внедрение новой технологии управления</a:t>
            </a:r>
            <a:endParaRPr lang="ru-RU" b="1" dirty="0" smtClean="0"/>
          </a:p>
          <a:p>
            <a:pPr marL="870966" lvl="1" indent="-514350">
              <a:buAutoNum type="arabicPeriod"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2.</a:t>
            </a:r>
            <a:r>
              <a:rPr lang="ru-RU" b="1" dirty="0" smtClean="0"/>
              <a:t> «Процессуальный мониторинг - технология  повышения качества обучения»</a:t>
            </a:r>
          </a:p>
          <a:p>
            <a:pPr>
              <a:buNone/>
            </a:pPr>
            <a:r>
              <a:rPr lang="ru-RU" b="1" dirty="0" smtClean="0"/>
              <a:t>Цель проекта</a:t>
            </a:r>
            <a:r>
              <a:rPr lang="ru-RU" dirty="0" smtClean="0"/>
              <a:t>: Создание системы школьного мониторинга через  увеличение  доли педагогов  применяющих технологию процессуального мониторинга.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3.</a:t>
            </a:r>
            <a:r>
              <a:rPr lang="ru-RU" b="1" dirty="0" smtClean="0"/>
              <a:t> «РДШ как инструмент совершенствования воспитательной системы школы»</a:t>
            </a:r>
          </a:p>
          <a:p>
            <a:pPr marL="0" indent="0">
              <a:buNone/>
            </a:pPr>
            <a:r>
              <a:rPr lang="ru-RU" b="1" dirty="0" smtClean="0"/>
              <a:t>Цель проекта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Развитие школьного первичного отделения РДШ как области воспитания подрастающего поколения, обеспечивающей формирование социально активной личности каждого учащегося на основе присущей российскому обществу системы ценностей.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Содержимое 4" descr="P106049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76850" y="2309807"/>
            <a:ext cx="3657600" cy="30924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/>
                </a:solidFill>
                <a:latin typeface="Georgia" pitchFamily="18" charset="0"/>
              </a:rPr>
              <a:t>Задачи программы развития качества образования</a:t>
            </a:r>
            <a:endParaRPr lang="ru-RU" dirty="0">
              <a:solidFill>
                <a:schemeClr val="accent5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844824"/>
            <a:ext cx="7498080" cy="4403576"/>
          </a:xfrm>
        </p:spPr>
        <p:txBody>
          <a:bodyPr>
            <a:normAutofit fontScale="62500" lnSpcReduction="20000"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формирование системы аналитических показателей, позволяющей эффективно реализовывать основные цели оценки качества образования;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оценка уровня индивидуальных образовательных достижений обучающихся школы для их итоговой аттестации и отбора для поступления на следующие ступени обучения;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оценка состояния и эффективности деятельности школы;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оценка качества образовательных программ с учетом запросов основных потребителей образовательных услуг;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выявление факторов, влияющих на качество образования;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разработка учебно-методических материалов для подготовки педагогов по оценке различных аспектов качества образования;</a:t>
            </a:r>
          </a:p>
          <a:p>
            <a:pPr>
              <a:buClr>
                <a:srgbClr val="C00000"/>
              </a:buClr>
              <a:buFont typeface="Wingdings" pitchFamily="2" charset="2"/>
              <a:buChar char="q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содействие повышению квалификации педагогов системы образования, принимающих участие в процедурах оценки качества образования;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68313" y="188913"/>
            <a:ext cx="8229600" cy="7921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dirty="0" smtClean="0">
                <a:solidFill>
                  <a:schemeClr val="accent5"/>
                </a:solidFill>
                <a:latin typeface="Georgia" pitchFamily="18" charset="0"/>
              </a:rPr>
              <a:t>Структура управления качеством образования</a:t>
            </a:r>
          </a:p>
        </p:txBody>
      </p:sp>
      <p:sp>
        <p:nvSpPr>
          <p:cNvPr id="9" name="Овал 8"/>
          <p:cNvSpPr/>
          <p:nvPr/>
        </p:nvSpPr>
        <p:spPr>
          <a:xfrm>
            <a:off x="179388" y="1412875"/>
            <a:ext cx="2376487" cy="1511300"/>
          </a:xfrm>
          <a:prstGeom prst="ellipse">
            <a:avLst/>
          </a:prstGeom>
          <a:noFill/>
          <a:ln w="50800">
            <a:solidFill>
              <a:srgbClr val="315E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" name="Группа 28"/>
          <p:cNvGrpSpPr>
            <a:grpSpLocks/>
          </p:cNvGrpSpPr>
          <p:nvPr/>
        </p:nvGrpSpPr>
        <p:grpSpPr bwMode="auto">
          <a:xfrm>
            <a:off x="468313" y="1412875"/>
            <a:ext cx="8567737" cy="5256213"/>
            <a:chOff x="467544" y="1412776"/>
            <a:chExt cx="8568952" cy="5256584"/>
          </a:xfrm>
        </p:grpSpPr>
        <p:pic>
          <p:nvPicPr>
            <p:cNvPr id="9232" name="Picture 2" descr="C:\Documents and Settings\user2\Рабочий стол\СЕМИНАР РСОКО ПК  и совещание\ШСОК\1304617152_dreamstime_15317698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699792" y="2348880"/>
              <a:ext cx="3536665" cy="223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Овал 4"/>
            <p:cNvSpPr/>
            <p:nvPr/>
          </p:nvSpPr>
          <p:spPr>
            <a:xfrm>
              <a:off x="6659672" y="1412776"/>
              <a:ext cx="2376824" cy="1511407"/>
            </a:xfrm>
            <a:prstGeom prst="ellipse">
              <a:avLst/>
            </a:prstGeom>
            <a:noFill/>
            <a:ln w="50800">
              <a:solidFill>
                <a:srgbClr val="315E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6" name="Овал 5"/>
            <p:cNvSpPr/>
            <p:nvPr/>
          </p:nvSpPr>
          <p:spPr>
            <a:xfrm>
              <a:off x="6227811" y="4365734"/>
              <a:ext cx="2376824" cy="1511407"/>
            </a:xfrm>
            <a:prstGeom prst="ellipse">
              <a:avLst/>
            </a:prstGeom>
            <a:noFill/>
            <a:ln w="50800">
              <a:solidFill>
                <a:srgbClr val="315E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3203194" y="5157953"/>
              <a:ext cx="2376825" cy="1511407"/>
            </a:xfrm>
            <a:prstGeom prst="ellipse">
              <a:avLst/>
            </a:prstGeom>
            <a:noFill/>
            <a:ln w="50800">
              <a:solidFill>
                <a:srgbClr val="315E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467544" y="4292704"/>
              <a:ext cx="2376824" cy="1512995"/>
            </a:xfrm>
            <a:prstGeom prst="ellipse">
              <a:avLst/>
            </a:prstGeom>
            <a:noFill/>
            <a:ln w="50800">
              <a:solidFill>
                <a:srgbClr val="315ED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cxnSp>
          <p:nvCxnSpPr>
            <p:cNvPr id="11" name="Скругленная соединительная линия 10"/>
            <p:cNvCxnSpPr/>
            <p:nvPr/>
          </p:nvCxnSpPr>
          <p:spPr>
            <a:xfrm>
              <a:off x="2628437" y="2204995"/>
              <a:ext cx="1079653" cy="431830"/>
            </a:xfrm>
            <a:prstGeom prst="curvedConnector3">
              <a:avLst>
                <a:gd name="adj1" fmla="val 50000"/>
              </a:avLst>
            </a:prstGeom>
            <a:ln w="50800">
              <a:solidFill>
                <a:srgbClr val="315EDB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Скругленная соединительная линия 11"/>
            <p:cNvCxnSpPr/>
            <p:nvPr/>
          </p:nvCxnSpPr>
          <p:spPr>
            <a:xfrm>
              <a:off x="6011880" y="3716402"/>
              <a:ext cx="1079653" cy="433418"/>
            </a:xfrm>
            <a:prstGeom prst="curvedConnector3">
              <a:avLst>
                <a:gd name="adj1" fmla="val 46108"/>
              </a:avLst>
            </a:prstGeom>
            <a:ln w="50800">
              <a:solidFill>
                <a:srgbClr val="315EDB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Скругленная соединительная линия 15"/>
            <p:cNvCxnSpPr/>
            <p:nvPr/>
          </p:nvCxnSpPr>
          <p:spPr>
            <a:xfrm rot="10800000" flipV="1">
              <a:off x="5724501" y="1989080"/>
              <a:ext cx="863722" cy="647746"/>
            </a:xfrm>
            <a:prstGeom prst="curvedConnector3">
              <a:avLst>
                <a:gd name="adj1" fmla="val 50000"/>
              </a:avLst>
            </a:prstGeom>
            <a:ln w="50800">
              <a:solidFill>
                <a:srgbClr val="315EDB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Скругленная соединительная линия 19"/>
            <p:cNvCxnSpPr/>
            <p:nvPr/>
          </p:nvCxnSpPr>
          <p:spPr>
            <a:xfrm rot="10800000" flipV="1">
              <a:off x="2123541" y="3716402"/>
              <a:ext cx="792275" cy="504861"/>
            </a:xfrm>
            <a:prstGeom prst="curvedConnector3">
              <a:avLst>
                <a:gd name="adj1" fmla="val 50000"/>
              </a:avLst>
            </a:prstGeom>
            <a:ln w="50800">
              <a:solidFill>
                <a:srgbClr val="315EDB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Скругленная соединительная линия 26"/>
            <p:cNvCxnSpPr/>
            <p:nvPr/>
          </p:nvCxnSpPr>
          <p:spPr>
            <a:xfrm rot="5400000">
              <a:off x="4068530" y="4653087"/>
              <a:ext cx="719189" cy="144483"/>
            </a:xfrm>
            <a:prstGeom prst="curvedConnector3">
              <a:avLst>
                <a:gd name="adj1" fmla="val 50000"/>
              </a:avLst>
            </a:prstGeom>
            <a:ln w="50800">
              <a:solidFill>
                <a:srgbClr val="315EDB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21" name="TextBox 29"/>
          <p:cNvSpPr txBox="1">
            <a:spLocks noChangeArrowheads="1"/>
          </p:cNvSpPr>
          <p:nvPr/>
        </p:nvSpPr>
        <p:spPr bwMode="auto">
          <a:xfrm>
            <a:off x="250825" y="1989138"/>
            <a:ext cx="223361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accent5"/>
                </a:solidFill>
                <a:latin typeface="Georgia" pitchFamily="18" charset="0"/>
              </a:rPr>
              <a:t>Администрация школы</a:t>
            </a:r>
          </a:p>
        </p:txBody>
      </p:sp>
      <p:sp>
        <p:nvSpPr>
          <p:cNvPr id="9222" name="TextBox 30"/>
          <p:cNvSpPr txBox="1">
            <a:spLocks noChangeArrowheads="1"/>
          </p:cNvSpPr>
          <p:nvPr/>
        </p:nvSpPr>
        <p:spPr bwMode="auto">
          <a:xfrm>
            <a:off x="6732588" y="1844675"/>
            <a:ext cx="22320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accent5"/>
                </a:solidFill>
                <a:latin typeface="Georgia" pitchFamily="18" charset="0"/>
              </a:rPr>
              <a:t>Педагогический совет</a:t>
            </a:r>
          </a:p>
        </p:txBody>
      </p:sp>
      <p:sp>
        <p:nvSpPr>
          <p:cNvPr id="9223" name="TextBox 31"/>
          <p:cNvSpPr txBox="1">
            <a:spLocks noChangeArrowheads="1"/>
          </p:cNvSpPr>
          <p:nvPr/>
        </p:nvSpPr>
        <p:spPr bwMode="auto">
          <a:xfrm>
            <a:off x="827088" y="4652963"/>
            <a:ext cx="16573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accent5"/>
                </a:solidFill>
                <a:latin typeface="Georgia" pitchFamily="18" charset="0"/>
              </a:rPr>
              <a:t>Совет школы</a:t>
            </a:r>
          </a:p>
        </p:txBody>
      </p:sp>
      <p:sp>
        <p:nvSpPr>
          <p:cNvPr id="9224" name="TextBox 32"/>
          <p:cNvSpPr txBox="1">
            <a:spLocks noChangeArrowheads="1"/>
          </p:cNvSpPr>
          <p:nvPr/>
        </p:nvSpPr>
        <p:spPr bwMode="auto">
          <a:xfrm>
            <a:off x="6659563" y="4724400"/>
            <a:ext cx="15843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accent5"/>
                </a:solidFill>
                <a:latin typeface="Georgia" pitchFamily="18" charset="0"/>
              </a:rPr>
              <a:t>Целевые группы</a:t>
            </a:r>
          </a:p>
        </p:txBody>
      </p:sp>
      <p:sp>
        <p:nvSpPr>
          <p:cNvPr id="9225" name="TextBox 33"/>
          <p:cNvSpPr txBox="1">
            <a:spLocks noChangeArrowheads="1"/>
          </p:cNvSpPr>
          <p:nvPr/>
        </p:nvSpPr>
        <p:spPr bwMode="auto">
          <a:xfrm>
            <a:off x="3492500" y="5373688"/>
            <a:ext cx="187166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accent5"/>
                </a:solidFill>
              </a:rPr>
              <a:t>Методические</a:t>
            </a:r>
          </a:p>
          <a:p>
            <a:pPr algn="ctr"/>
            <a:r>
              <a:rPr lang="ru-RU" b="1" dirty="0">
                <a:solidFill>
                  <a:schemeClr val="accent5"/>
                </a:solidFill>
              </a:rPr>
              <a:t>Объединения учителей-предметников</a:t>
            </a:r>
          </a:p>
        </p:txBody>
      </p:sp>
      <p:sp>
        <p:nvSpPr>
          <p:cNvPr id="9226" name="TextBox 34"/>
          <p:cNvSpPr txBox="1">
            <a:spLocks noChangeArrowheads="1"/>
          </p:cNvSpPr>
          <p:nvPr/>
        </p:nvSpPr>
        <p:spPr bwMode="auto">
          <a:xfrm>
            <a:off x="107950" y="2852738"/>
            <a:ext cx="2087563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Формирует</a:t>
            </a:r>
          </a:p>
          <a:p>
            <a:pPr>
              <a:buFont typeface="Wingdings" pitchFamily="2" charset="2"/>
              <a:buChar char="q"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Определяет</a:t>
            </a:r>
          </a:p>
          <a:p>
            <a:pPr>
              <a:buFont typeface="Wingdings" pitchFamily="2" charset="2"/>
              <a:buChar char="q"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Координирует</a:t>
            </a:r>
          </a:p>
          <a:p>
            <a:pPr>
              <a:buFont typeface="Wingdings" pitchFamily="2" charset="2"/>
              <a:buChar char="q"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Обеспечивает</a:t>
            </a:r>
          </a:p>
          <a:p>
            <a:pPr>
              <a:buFont typeface="Wingdings" pitchFamily="2" charset="2"/>
              <a:buChar char="q"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Принимает</a:t>
            </a:r>
          </a:p>
          <a:p>
            <a:pPr>
              <a:buFont typeface="Wingdings" pitchFamily="2" charset="2"/>
              <a:buChar char="q"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Осуществляет</a:t>
            </a:r>
          </a:p>
        </p:txBody>
      </p:sp>
      <p:sp>
        <p:nvSpPr>
          <p:cNvPr id="9227" name="TextBox 35"/>
          <p:cNvSpPr txBox="1">
            <a:spLocks noChangeArrowheads="1"/>
          </p:cNvSpPr>
          <p:nvPr/>
        </p:nvSpPr>
        <p:spPr bwMode="auto">
          <a:xfrm>
            <a:off x="5508625" y="6119813"/>
            <a:ext cx="30956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Обеспечивают помощь</a:t>
            </a:r>
          </a:p>
          <a:p>
            <a:pPr>
              <a:buFont typeface="Wingdings" pitchFamily="2" charset="2"/>
              <a:buChar char="q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Проводят экспертизу ОК</a:t>
            </a:r>
          </a:p>
          <a:p>
            <a:pPr>
              <a:buFont typeface="Wingdings" pitchFamily="2" charset="2"/>
              <a:buChar char="q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Осуществляют мониторинг</a:t>
            </a:r>
          </a:p>
        </p:txBody>
      </p:sp>
      <p:sp>
        <p:nvSpPr>
          <p:cNvPr id="9228" name="TextBox 36"/>
          <p:cNvSpPr txBox="1">
            <a:spLocks noChangeArrowheads="1"/>
          </p:cNvSpPr>
          <p:nvPr/>
        </p:nvSpPr>
        <p:spPr bwMode="auto">
          <a:xfrm>
            <a:off x="179388" y="5688013"/>
            <a:ext cx="316865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Участвует в обсуждении ШСОКО</a:t>
            </a:r>
          </a:p>
          <a:p>
            <a:pPr>
              <a:buFont typeface="Wingdings" pitchFamily="2" charset="2"/>
              <a:buChar char="q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Заслушивает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директора школы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Даёт оценку деятельности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администрации, 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педагогов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школы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3276600" y="1125538"/>
            <a:ext cx="2374900" cy="1511300"/>
          </a:xfrm>
          <a:prstGeom prst="ellipse">
            <a:avLst/>
          </a:prstGeom>
          <a:noFill/>
          <a:ln w="50800">
            <a:solidFill>
              <a:srgbClr val="315ED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30" name="TextBox 38"/>
          <p:cNvSpPr txBox="1">
            <a:spLocks noChangeArrowheads="1"/>
          </p:cNvSpPr>
          <p:nvPr/>
        </p:nvSpPr>
        <p:spPr bwMode="auto">
          <a:xfrm>
            <a:off x="3563938" y="1484313"/>
            <a:ext cx="18716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chemeClr val="accent5"/>
                </a:solidFill>
                <a:latin typeface="Georgia" pitchFamily="18" charset="0"/>
              </a:rPr>
              <a:t>Центр</a:t>
            </a:r>
          </a:p>
          <a:p>
            <a:pPr algn="ctr"/>
            <a:r>
              <a:rPr lang="ru-RU" b="1" dirty="0">
                <a:solidFill>
                  <a:schemeClr val="accent5"/>
                </a:solidFill>
                <a:latin typeface="Georgia" pitchFamily="18" charset="0"/>
              </a:rPr>
              <a:t>мониторинга</a:t>
            </a:r>
          </a:p>
        </p:txBody>
      </p:sp>
      <p:sp>
        <p:nvSpPr>
          <p:cNvPr id="9231" name="TextBox 39"/>
          <p:cNvSpPr txBox="1">
            <a:spLocks noChangeArrowheads="1"/>
          </p:cNvSpPr>
          <p:nvPr/>
        </p:nvSpPr>
        <p:spPr bwMode="auto">
          <a:xfrm>
            <a:off x="6551613" y="3284538"/>
            <a:ext cx="2592387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Экспертная оценка по аттестации</a:t>
            </a:r>
          </a:p>
          <a:p>
            <a:pPr>
              <a:buFont typeface="Wingdings" pitchFamily="2" charset="2"/>
              <a:buChar char="q"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Аналитико-диагностический группа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476672"/>
            <a:ext cx="7498080" cy="5771728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−"/>
            </a:pPr>
            <a:r>
              <a:rPr lang="ru-RU" i="1" dirty="0" smtClean="0"/>
              <a:t>…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приоритетным направлениям программы повышения качества образования в школе созданы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микрогруппы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педагогов, назначены руководители. Участие в работе хотя бы одной творческой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микрогруппы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является обязательным.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Многие педагоги посчитали для себя полезным работу в нескольких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микрогруппах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Приятно, что никого не пришлось уговаривать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−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…на сегодняшний день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большинство педагогического коллектива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приняли изменения с пониманием и готовы принимать участие в работе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(реализации проекта). Есть сотрудники, которые в своей деятельности уже применяют элементы проектной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 учебно-исследовательской деятельности, разработаны программы по внеурочной деятельности …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−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…появились места, в которых педагоги обсуждают  профессиональные темы…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332656"/>
            <a:ext cx="7498080" cy="5915744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−"/>
            </a:pPr>
            <a:r>
              <a:rPr lang="ru-RU" i="1" dirty="0" smtClean="0"/>
              <a:t>…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разработанной программы повышения качества образования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позволила взглянуть на свое «детище» со стороны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полезно было услышать мнения других и сравнить с своим пониманием…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Aft>
                <a:spcPts val="400"/>
              </a:spcAft>
              <a:buFont typeface="Arial" panose="020B0604020202020204" pitchFamily="34" charset="0"/>
              <a:buChar char="−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…в апреле 2019 года администрацией и коллективом школы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запланировано совещание по участию в Проекте и реализации программы повышения качества образования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на которое будут приглашены директора и заместители директоров всех школ района…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332656"/>
            <a:ext cx="3657600" cy="585478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в рамках проекта у школьной команды была возможность принять участие в различных семинарах, на которых мы познакомились с опытом мировых практик, опытом работы других школ, функционирующих в аналогичных условиях, а также с системой работы школ-лидеров. Помимо семинаров, команда </a:t>
            </a: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посетила ряд мастер-классов, где познакомились </a:t>
            </a:r>
            <a:br>
              <a:rPr lang="ru-RU" sz="2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900" b="1" dirty="0" smtClean="0">
                <a:latin typeface="Times New Roman" pitchFamily="18" charset="0"/>
                <a:cs typeface="Times New Roman" pitchFamily="18" charset="0"/>
              </a:rPr>
              <a:t>с современными техниками, приёмами работы, которые можно применить в наших условиях</a:t>
            </a:r>
            <a:r>
              <a:rPr lang="ru-RU" sz="2900" dirty="0" smtClean="0">
                <a:latin typeface="Times New Roman" pitchFamily="18" charset="0"/>
                <a:cs typeface="Times New Roman" pitchFamily="18" charset="0"/>
              </a:rPr>
              <a:t>. Участие в деловых играх позволило примерить на себя различные педагогические ситуации и научиться находить все возможные пути решения или предотвращения конфликтов…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4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76850" y="332656"/>
            <a:ext cx="3657600" cy="55446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Школа - наставник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spcBef>
                <a:spcPts val="0"/>
              </a:spcBef>
              <a:buClrTx/>
              <a:buSzTx/>
              <a:buNone/>
              <a:defRPr/>
            </a:pP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ClrTx/>
              <a:buSzTx/>
              <a:buNone/>
              <a:defRPr/>
            </a:pPr>
            <a:endParaRPr lang="ru-RU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МАОУ гимназия № 10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имени А.Е. Бочкина г. Дивногорск</a:t>
            </a:r>
          </a:p>
          <a:p>
            <a:pPr marL="0" indent="0" algn="ctr">
              <a:spcBef>
                <a:spcPts val="0"/>
              </a:spcBef>
              <a:buClrTx/>
              <a:buSzTx/>
              <a:buNone/>
              <a:defRPr/>
            </a:pP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Директор: </a:t>
            </a:r>
            <a:r>
              <a:rPr lang="ru-RU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Дударева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Алла Викторовна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Ожидаемый результат и способы оценки эффективности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рост квалификации педагогов;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увеличение численности обучающихся, охваченных системой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внутришкольного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внешкольного дополнительного образования;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рост учебных 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внеучебных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достижений обучающихся;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расширение участия заинтересованных лиц в управлении школой;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обновление материально-технической образовательной среды школы в соответствии с актуальными запросами обучающихся, педагогов</a:t>
            </a:r>
            <a:r>
              <a:rPr lang="ru-RU" dirty="0" smtClean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 fontScale="90000"/>
          </a:bodyPr>
          <a:lstStyle/>
          <a:p>
            <a:pPr marL="342900" indent="-342900" eaLnBrk="1" hangingPunct="1"/>
            <a:r>
              <a:rPr lang="ru-RU" sz="3200" b="1" dirty="0" smtClean="0">
                <a:solidFill>
                  <a:schemeClr val="accent5"/>
                </a:solidFill>
                <a:latin typeface="Georgia" pitchFamily="18" charset="0"/>
              </a:rPr>
              <a:t>ВОЗМОЖНЫЕ РИСКИ</a:t>
            </a:r>
            <a:r>
              <a:rPr lang="ru-RU" sz="3200" dirty="0" smtClean="0">
                <a:solidFill>
                  <a:schemeClr val="accent5"/>
                </a:solidFill>
                <a:latin typeface="Georgia" pitchFamily="18" charset="0"/>
              </a:rPr>
              <a:t/>
            </a:r>
            <a:br>
              <a:rPr lang="ru-RU" sz="3200" dirty="0" smtClean="0">
                <a:solidFill>
                  <a:schemeClr val="accent5"/>
                </a:solidFill>
                <a:latin typeface="Georgia" pitchFamily="18" charset="0"/>
              </a:rPr>
            </a:br>
            <a:endParaRPr lang="ru-RU" sz="3200" dirty="0" smtClean="0">
              <a:solidFill>
                <a:schemeClr val="accent5"/>
              </a:solidFill>
              <a:latin typeface="Georgia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67544" y="981075"/>
          <a:ext cx="8425704" cy="4497378"/>
        </p:xfrm>
        <a:graphic>
          <a:graphicData uri="http://schemas.openxmlformats.org/drawingml/2006/table">
            <a:tbl>
              <a:tblPr/>
              <a:tblGrid>
                <a:gridCol w="4321249"/>
                <a:gridCol w="4104455"/>
              </a:tblGrid>
              <a:tr h="2327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Возможные риски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26772" marR="26772" marT="63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Способы преодоления</a:t>
                      </a:r>
                      <a:r>
                        <a:rPr lang="ru-RU" sz="16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26772" marR="26772" marT="63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18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Непонимание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части  педагогического коллектива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школы, родительской общественностью концепции нового качества образования приведет к формальному использованию ШСОКО без существенных перемен в оценке качества образования. </a:t>
                      </a:r>
                    </a:p>
                  </a:txBody>
                  <a:tcPr marL="26772" marR="26772" marT="63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Планомерная и последовательная работа с  педагогами, родителями над изменением традиционного сознания и  формированием понимания сущности нового качества образования.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6772" marR="26772" marT="63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7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Традиционная «</a:t>
                      </a:r>
                      <a:r>
                        <a:rPr lang="ru-RU" sz="14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знаниевая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» парадигма обучения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школьников,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 может адекватно поддаваться оценке </a:t>
                      </a:r>
                      <a:r>
                        <a:rPr lang="ru-RU" sz="1400" dirty="0" err="1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компетентностными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измерителями. </a:t>
                      </a:r>
                    </a:p>
                  </a:txBody>
                  <a:tcPr marL="26772" marR="26772" marT="63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Обучение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педагогических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кадров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методам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 механизмам оценивания качества образования на компетентностной основе. </a:t>
                      </a:r>
                    </a:p>
                  </a:txBody>
                  <a:tcPr marL="26772" marR="26772" marT="63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87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Основные критерии традиционного оценивания - результаты итоговой аттестации (ЕГЭ,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ОГЭ </a:t>
                      </a: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 т.д.) по - прежнему занимают лидирующие позиции в системе оценки качества образования и являются основным критерием для </a:t>
                      </a: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управления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6772" marR="26772" marT="63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Изменение масштаба и ценности критериев оценивания качества образования и результатов деятельности </a:t>
                      </a:r>
                      <a:r>
                        <a:rPr lang="ru-RU" sz="14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школы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6772" marR="26772" marT="63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7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Недостаточное материально-техническое обеспечение учебного процесса снижает качество предоставляемых образовательных услуг. </a:t>
                      </a:r>
                    </a:p>
                  </a:txBody>
                  <a:tcPr marL="26772" marR="26772" marT="63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Обновление материально-технической базы школы. </a:t>
                      </a:r>
                    </a:p>
                  </a:txBody>
                  <a:tcPr marL="26772" marR="26772" marT="6374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7435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поняли, что  несколько месяцев участия  в проекте стали событием в наших жизнях и помогли нам прийти к пониманию того, что «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содержание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( образование), есть «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совместное держание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», когда все участники образовательных отношений договариваются о все ключевых вопросах школьной политики</a:t>
            </a:r>
          </a:p>
          <a:p>
            <a:endParaRPr lang="ru-RU" dirty="0"/>
          </a:p>
        </p:txBody>
      </p:sp>
      <p:pic>
        <p:nvPicPr>
          <p:cNvPr id="5" name="Содержимое 4" descr="сдо, награждение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276850" y="1700808"/>
            <a:ext cx="3657600" cy="38164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727CA3"/>
                </a:solidFill>
              </a:rPr>
              <a:t>МЫ ОТКРЫТЫ </a:t>
            </a:r>
            <a:br>
              <a:rPr lang="ru-RU" sz="4400" dirty="0" smtClean="0">
                <a:solidFill>
                  <a:srgbClr val="727CA3"/>
                </a:solidFill>
              </a:rPr>
            </a:br>
            <a:r>
              <a:rPr lang="ru-RU" sz="4400" dirty="0" smtClean="0">
                <a:solidFill>
                  <a:srgbClr val="727CA3"/>
                </a:solidFill>
              </a:rPr>
              <a:t>для сотрудничества</a:t>
            </a:r>
            <a:br>
              <a:rPr lang="ru-RU" sz="4400" dirty="0" smtClean="0">
                <a:solidFill>
                  <a:srgbClr val="727CA3"/>
                </a:solidFill>
              </a:rPr>
            </a:br>
            <a:endParaRPr lang="ru-RU" dirty="0"/>
          </a:p>
        </p:txBody>
      </p:sp>
      <p:pic>
        <p:nvPicPr>
          <p:cNvPr id="5" name="Содержимое 4" descr="урок по образованию Кр.края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35100" y="1268760"/>
            <a:ext cx="3657600" cy="3958877"/>
          </a:xfrm>
        </p:spPr>
      </p:pic>
      <p:pic>
        <p:nvPicPr>
          <p:cNvPr id="6" name="Содержимое 5" descr="WP_20160209_00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76850" y="1196752"/>
            <a:ext cx="3657600" cy="40324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930226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pic>
        <p:nvPicPr>
          <p:cNvPr id="6" name="Содержимое 5" descr="PopulusNigra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17853" y="2492896"/>
            <a:ext cx="3333843" cy="37555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157</TotalTime>
  <Words>1149</Words>
  <Application>Microsoft Office PowerPoint</Application>
  <PresentationFormat>Экран (4:3)</PresentationFormat>
  <Paragraphs>102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Солнцестояние</vt:lpstr>
      <vt:lpstr>Районный августовский педсовет 2018</vt:lpstr>
      <vt:lpstr>Слайд 2</vt:lpstr>
      <vt:lpstr>Слайд 3</vt:lpstr>
      <vt:lpstr>в процессе образовательного аудита были определены ресурсные и проблемные зоны в жизни школы, проанализирована карта оценки состояния образовательной системы. Таким образом, были выявлены факторы и причины, которые необходимо учитывать при переходе школы в эффективный режим развития… разрабатывая Программу, мы осознали, что уже давно было необходимо выйти из «зоны комфорта»… </vt:lpstr>
      <vt:lpstr>«Никто не может в одиночку сыграть симфонию. Для этого нужен целый оркестр» — H.E. Luccock, профессор теологии … мы укрепились в мысли, что только единой командой мы можем изменить ситуацию в школе  </vt:lpstr>
      <vt:lpstr> </vt:lpstr>
      <vt:lpstr>Слайд 7</vt:lpstr>
      <vt:lpstr>Ключевая идея</vt:lpstr>
      <vt:lpstr>ПРИНЦИП ДЕЯТЕЛЬНОСТИ</vt:lpstr>
      <vt:lpstr>ПРОГРАММА ПОВЫШЕНИЯ КАЧЕСТВА ОБРАЗОВАНИЯ</vt:lpstr>
      <vt:lpstr>Слайд 11</vt:lpstr>
      <vt:lpstr>Задачи программы развития качества образования</vt:lpstr>
      <vt:lpstr>Структура управления качеством образования</vt:lpstr>
      <vt:lpstr>Слайд 14</vt:lpstr>
      <vt:lpstr>Слайд 15</vt:lpstr>
      <vt:lpstr>Слайд 16</vt:lpstr>
      <vt:lpstr>Школа - наставник</vt:lpstr>
      <vt:lpstr>Ожидаемый результат и способы оценки эффективности</vt:lpstr>
      <vt:lpstr>ВОЗМОЖНЫЕ РИСКИ </vt:lpstr>
      <vt:lpstr>Слайд 20</vt:lpstr>
      <vt:lpstr>МЫ ОТКРЫТЫ  для сотрудничества 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Районный августовский педсовет 2018</dc:title>
  <cp:lastModifiedBy>Директор</cp:lastModifiedBy>
  <cp:revision>18</cp:revision>
  <dcterms:modified xsi:type="dcterms:W3CDTF">2018-08-28T14:33:44Z</dcterms:modified>
</cp:coreProperties>
</file>