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Оценивать логическую цепь рассуждений, распознавать ошибочные заключения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12221" y="4653136"/>
            <a:ext cx="6400800" cy="1473200"/>
          </a:xfrm>
        </p:spPr>
        <p:txBody>
          <a:bodyPr/>
          <a:lstStyle/>
          <a:p>
            <a:r>
              <a:rPr lang="ru-RU" dirty="0"/>
              <a:t>МБОУ Рождественская СОШ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771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/>
              <a:t>- знать: основные теоремы геометрии, их следствия; определения, признаки, свойства геометрических фигур.</a:t>
            </a:r>
          </a:p>
          <a:p>
            <a:r>
              <a:rPr lang="ru-RU" sz="2800" dirty="0"/>
              <a:t>- проводить доказательные рассуждения при решении задач.</a:t>
            </a:r>
          </a:p>
          <a:p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Результаты, необходимые для данного умения:</a:t>
            </a:r>
          </a:p>
        </p:txBody>
      </p:sp>
    </p:spTree>
    <p:extLst>
      <p:ext uri="{BB962C8B-B14F-4D97-AF65-F5344CB8AC3E}">
        <p14:creationId xmlns:p14="http://schemas.microsoft.com/office/powerpoint/2010/main" val="3221777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539552" y="2420888"/>
            <a:ext cx="7596833" cy="3849291"/>
          </a:xfrm>
        </p:spPr>
        <p:txBody>
          <a:bodyPr>
            <a:normAutofit/>
          </a:bodyPr>
          <a:lstStyle/>
          <a:p>
            <a:r>
              <a:rPr lang="ru-RU" sz="2800" dirty="0"/>
              <a:t>13. Укажите номера </a:t>
            </a:r>
            <a:r>
              <a:rPr lang="ru-RU" sz="2800" b="1" dirty="0"/>
              <a:t>верных </a:t>
            </a:r>
            <a:r>
              <a:rPr lang="ru-RU" sz="2800" dirty="0"/>
              <a:t>утверждений:</a:t>
            </a:r>
          </a:p>
          <a:p>
            <a:r>
              <a:rPr lang="ru-RU" sz="2800" dirty="0"/>
              <a:t>1) диагонали трапеции точкой пересечения делятся пополам.</a:t>
            </a:r>
          </a:p>
          <a:p>
            <a:r>
              <a:rPr lang="ru-RU" sz="2800" dirty="0"/>
              <a:t>2) если в четырехугольнике противоположные стороны попарно равны, то этот четырех угольник - прямоугольник.</a:t>
            </a:r>
          </a:p>
          <a:p>
            <a:r>
              <a:rPr lang="ru-RU" sz="2800" dirty="0"/>
              <a:t>3) существует прямоугольник, который не является параллелограммом.</a:t>
            </a:r>
            <a:endParaRPr lang="ru-RU" sz="2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Пример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70506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</a:t>
            </a:r>
            <a:r>
              <a:rPr lang="ru-RU" sz="28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элементарная форма мысли, отражающая предметы и явления окружающего мира в их существенных признаках.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latin typeface="Times New Roman"/>
                <a:ea typeface="Calibri"/>
                <a:cs typeface="Times New Roman"/>
              </a:rPr>
              <a:t>Понятие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2377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такие признаки, каждый из которых, взятый отдельно, необходим, а взятые в совокупности, достаточны для отличия данного понятия от остальных или для обобщения его с однородными понятиями.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Существенные признаки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16235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Структура понятия</a:t>
            </a:r>
            <a:endParaRPr lang="ru-RU" dirty="0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755576" y="2914864"/>
            <a:ext cx="7056242" cy="2674798"/>
            <a:chOff x="1900" y="1688"/>
            <a:chExt cx="8754" cy="2630"/>
          </a:xfrm>
        </p:grpSpPr>
        <p:grpSp>
          <p:nvGrpSpPr>
            <p:cNvPr id="6" name="Group 3"/>
            <p:cNvGrpSpPr>
              <a:grpSpLocks/>
            </p:cNvGrpSpPr>
            <p:nvPr/>
          </p:nvGrpSpPr>
          <p:grpSpPr bwMode="auto">
            <a:xfrm>
              <a:off x="1900" y="1688"/>
              <a:ext cx="8754" cy="2630"/>
              <a:chOff x="1900" y="1688"/>
              <a:chExt cx="8754" cy="2630"/>
            </a:xfrm>
          </p:grpSpPr>
          <p:sp>
            <p:nvSpPr>
              <p:cNvPr id="7" name="Text Box 4"/>
              <p:cNvSpPr txBox="1">
                <a:spLocks noChangeArrowheads="1"/>
              </p:cNvSpPr>
              <p:nvPr/>
            </p:nvSpPr>
            <p:spPr bwMode="auto">
              <a:xfrm>
                <a:off x="1900" y="2710"/>
                <a:ext cx="1310" cy="36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Понятие </a:t>
                </a:r>
                <a:endParaRPr kumimoji="0" lang="ru-RU" altLang="ru-RU" sz="18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" name="Text Box 5"/>
              <p:cNvSpPr txBox="1">
                <a:spLocks noChangeArrowheads="1"/>
              </p:cNvSpPr>
              <p:nvPr/>
            </p:nvSpPr>
            <p:spPr bwMode="auto">
              <a:xfrm>
                <a:off x="3763" y="2093"/>
                <a:ext cx="1599" cy="33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16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Содержание</a:t>
                </a:r>
                <a:endPara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Text Box 6"/>
              <p:cNvSpPr txBox="1">
                <a:spLocks noChangeArrowheads="1"/>
              </p:cNvSpPr>
              <p:nvPr/>
            </p:nvSpPr>
            <p:spPr bwMode="auto">
              <a:xfrm>
                <a:off x="3779" y="3378"/>
                <a:ext cx="1591" cy="393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sz="2000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Объем </a:t>
                </a:r>
                <a:endParaRPr kumimoji="0" lang="ru-RU" alt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5966" y="1688"/>
                <a:ext cx="4688" cy="908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совокупность существенных признаков предмета, отраженных в понятии (определение понятия)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1" name="Text Box 8"/>
              <p:cNvSpPr txBox="1">
                <a:spLocks noChangeArrowheads="1"/>
              </p:cNvSpPr>
              <p:nvPr/>
            </p:nvSpPr>
            <p:spPr bwMode="auto">
              <a:xfrm>
                <a:off x="5992" y="3138"/>
                <a:ext cx="4662" cy="118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1000"/>
                  </a:spcAft>
                  <a:buClrTx/>
                  <a:buSzTx/>
                  <a:buFontTx/>
                  <a:buNone/>
                  <a:tabLst/>
                </a:pPr>
                <a:r>
                  <a:rPr kumimoji="0" lang="ru-RU" altLang="ru-RU" b="0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 New Roman" pitchFamily="18" charset="0"/>
                    <a:cs typeface="Arial" pitchFamily="34" charset="0"/>
                  </a:rPr>
                  <a:t>множество предметов, каждому из которых принадлежат признаки, отраженные в содержании понятия  (виды понятия)</a:t>
                </a:r>
                <a:endParaRPr kumimoji="0" lang="ru-RU" altLang="ru-RU" sz="32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cs typeface="Arial" pitchFamily="34" charset="0"/>
                </a:endParaRPr>
              </a:p>
            </p:txBody>
          </p:sp>
        </p:grpSp>
        <p:cxnSp>
          <p:nvCxnSpPr>
            <p:cNvPr id="1033" name="AutoShape 9"/>
            <p:cNvCxnSpPr>
              <a:cxnSpLocks noChangeShapeType="1"/>
            </p:cNvCxnSpPr>
            <p:nvPr/>
          </p:nvCxnSpPr>
          <p:spPr bwMode="auto">
            <a:xfrm flipV="1">
              <a:off x="3210" y="2415"/>
              <a:ext cx="553" cy="559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4" name="AutoShape 10"/>
            <p:cNvCxnSpPr>
              <a:cxnSpLocks noChangeShapeType="1"/>
            </p:cNvCxnSpPr>
            <p:nvPr/>
          </p:nvCxnSpPr>
          <p:spPr bwMode="auto">
            <a:xfrm>
              <a:off x="3210" y="2974"/>
              <a:ext cx="553" cy="73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5" name="AutoShape 11"/>
            <p:cNvCxnSpPr>
              <a:cxnSpLocks noChangeShapeType="1"/>
            </p:cNvCxnSpPr>
            <p:nvPr/>
          </p:nvCxnSpPr>
          <p:spPr bwMode="auto">
            <a:xfrm>
              <a:off x="5505" y="2415"/>
              <a:ext cx="30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36" name="AutoShape 12"/>
            <p:cNvCxnSpPr>
              <a:cxnSpLocks noChangeShapeType="1"/>
            </p:cNvCxnSpPr>
            <p:nvPr/>
          </p:nvCxnSpPr>
          <p:spPr bwMode="auto">
            <a:xfrm>
              <a:off x="5505" y="3705"/>
              <a:ext cx="300" cy="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25243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899592" y="2492896"/>
            <a:ext cx="7408333" cy="3450696"/>
          </a:xfrm>
        </p:spPr>
        <p:txBody>
          <a:bodyPr>
            <a:no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Параллелограмм - это четырех угольник у которого противоположные стороны попарно параллельны.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Содержание: четырехугольник, противоположные стороны попарно параллельны.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Объем: параллелограмм, прямоугольник, квадрат, ромб.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Например: </a:t>
            </a:r>
          </a:p>
        </p:txBody>
      </p:sp>
    </p:spTree>
    <p:extLst>
      <p:ext uri="{BB962C8B-B14F-4D97-AF65-F5344CB8AC3E}">
        <p14:creationId xmlns:p14="http://schemas.microsoft.com/office/powerpoint/2010/main" val="66988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Структура содержания </a:t>
            </a:r>
            <a:r>
              <a:rPr lang="ru-RU" dirty="0" smtClean="0"/>
              <a:t>понятия</a:t>
            </a:r>
            <a:endParaRPr lang="ru-RU" dirty="0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339028" y="3068960"/>
            <a:ext cx="6041284" cy="2304256"/>
            <a:chOff x="1909" y="5926"/>
            <a:chExt cx="6424" cy="1908"/>
          </a:xfrm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1909" y="6489"/>
              <a:ext cx="1520" cy="535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Определяемое понятие </a:t>
              </a:r>
              <a:endPara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Text Box 4"/>
            <p:cNvSpPr txBox="1">
              <a:spLocks noChangeArrowheads="1"/>
            </p:cNvSpPr>
            <p:nvPr/>
          </p:nvSpPr>
          <p:spPr bwMode="auto">
            <a:xfrm>
              <a:off x="3926" y="5926"/>
              <a:ext cx="2040" cy="30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родовой признак</a:t>
              </a:r>
              <a:endPara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5"/>
            <p:cNvSpPr txBox="1">
              <a:spLocks noChangeArrowheads="1"/>
            </p:cNvSpPr>
            <p:nvPr/>
          </p:nvSpPr>
          <p:spPr bwMode="auto">
            <a:xfrm>
              <a:off x="3926" y="7073"/>
              <a:ext cx="2040" cy="76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видовой признак </a:t>
              </a:r>
              <a:endPara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6579" y="5926"/>
              <a:ext cx="1745" cy="66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объединяет</a:t>
              </a:r>
              <a:endPara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6597" y="7175"/>
              <a:ext cx="1736" cy="30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отличает</a:t>
              </a:r>
              <a:endParaRPr kumimoji="0" lang="ru-RU" alt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10" name="Group 8"/>
            <p:cNvGrpSpPr>
              <a:grpSpLocks/>
            </p:cNvGrpSpPr>
            <p:nvPr/>
          </p:nvGrpSpPr>
          <p:grpSpPr bwMode="auto">
            <a:xfrm>
              <a:off x="3429" y="6195"/>
              <a:ext cx="3006" cy="1271"/>
              <a:chOff x="3429" y="6195"/>
              <a:chExt cx="3006" cy="1271"/>
            </a:xfrm>
          </p:grpSpPr>
          <p:cxnSp>
            <p:nvCxnSpPr>
              <p:cNvPr id="2057" name="AutoShape 9"/>
              <p:cNvCxnSpPr>
                <a:cxnSpLocks noChangeShapeType="1"/>
              </p:cNvCxnSpPr>
              <p:nvPr/>
            </p:nvCxnSpPr>
            <p:spPr bwMode="auto">
              <a:xfrm flipV="1">
                <a:off x="3429" y="6285"/>
                <a:ext cx="497" cy="66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58" name="AutoShape 10"/>
              <p:cNvCxnSpPr>
                <a:cxnSpLocks noChangeShapeType="1"/>
              </p:cNvCxnSpPr>
              <p:nvPr/>
            </p:nvCxnSpPr>
            <p:spPr bwMode="auto">
              <a:xfrm>
                <a:off x="3429" y="6945"/>
                <a:ext cx="497" cy="52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59" name="AutoShape 11"/>
              <p:cNvCxnSpPr>
                <a:cxnSpLocks noChangeShapeType="1"/>
              </p:cNvCxnSpPr>
              <p:nvPr/>
            </p:nvCxnSpPr>
            <p:spPr bwMode="auto">
              <a:xfrm flipV="1">
                <a:off x="6135" y="6195"/>
                <a:ext cx="300" cy="1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60" name="AutoShape 12"/>
              <p:cNvCxnSpPr>
                <a:cxnSpLocks noChangeShapeType="1"/>
              </p:cNvCxnSpPr>
              <p:nvPr/>
            </p:nvCxnSpPr>
            <p:spPr bwMode="auto">
              <a:xfrm>
                <a:off x="6135" y="7466"/>
                <a:ext cx="30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</p:spTree>
    <p:extLst>
      <p:ext uri="{BB962C8B-B14F-4D97-AF65-F5344CB8AC3E}">
        <p14:creationId xmlns:p14="http://schemas.microsoft.com/office/powerpoint/2010/main" val="2748905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Логическая </a:t>
            </a:r>
            <a:r>
              <a:rPr lang="ru-RU" dirty="0"/>
              <a:t>схему по теме "Четырехугольники"</a:t>
            </a:r>
            <a:endParaRPr lang="ru-RU" dirty="0"/>
          </a:p>
        </p:txBody>
      </p:sp>
      <p:grpSp>
        <p:nvGrpSpPr>
          <p:cNvPr id="5" name="Group 2"/>
          <p:cNvGrpSpPr>
            <a:grpSpLocks/>
          </p:cNvGrpSpPr>
          <p:nvPr/>
        </p:nvGrpSpPr>
        <p:grpSpPr bwMode="auto">
          <a:xfrm>
            <a:off x="1907704" y="1872298"/>
            <a:ext cx="4701018" cy="4291165"/>
            <a:chOff x="3316" y="1142"/>
            <a:chExt cx="6128" cy="5062"/>
          </a:xfrm>
        </p:grpSpPr>
        <p:sp>
          <p:nvSpPr>
            <p:cNvPr id="6" name="Text Box 3"/>
            <p:cNvSpPr txBox="1">
              <a:spLocks noChangeArrowheads="1"/>
            </p:cNvSpPr>
            <p:nvPr/>
          </p:nvSpPr>
          <p:spPr bwMode="auto">
            <a:xfrm>
              <a:off x="5051" y="1142"/>
              <a:ext cx="3107" cy="4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Четырехугольники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3316" y="2701"/>
              <a:ext cx="1641" cy="4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Трапеции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6042" y="2711"/>
              <a:ext cx="2759" cy="4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Параллелограмм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4538" y="4314"/>
              <a:ext cx="2655" cy="4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Прямоугольник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8158" y="4330"/>
              <a:ext cx="1286" cy="4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Ромб</a:t>
              </a:r>
              <a:endPara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5060" y="5732"/>
              <a:ext cx="1571" cy="47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pitchFamily="34" charset="0"/>
                </a:rPr>
                <a:t>Квадрат</a:t>
              </a:r>
              <a:endPara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3081" name="AutoShape 9"/>
            <p:cNvCxnSpPr>
              <a:cxnSpLocks noChangeShapeType="1"/>
            </p:cNvCxnSpPr>
            <p:nvPr/>
          </p:nvCxnSpPr>
          <p:spPr bwMode="auto">
            <a:xfrm flipH="1">
              <a:off x="4365" y="1871"/>
              <a:ext cx="1890" cy="8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2" name="AutoShape 10"/>
            <p:cNvCxnSpPr>
              <a:cxnSpLocks noChangeShapeType="1"/>
            </p:cNvCxnSpPr>
            <p:nvPr/>
          </p:nvCxnSpPr>
          <p:spPr bwMode="auto">
            <a:xfrm>
              <a:off x="6255" y="1871"/>
              <a:ext cx="938" cy="830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3" name="AutoShape 11"/>
            <p:cNvCxnSpPr>
              <a:cxnSpLocks noChangeShapeType="1"/>
            </p:cNvCxnSpPr>
            <p:nvPr/>
          </p:nvCxnSpPr>
          <p:spPr bwMode="auto">
            <a:xfrm flipH="1">
              <a:off x="5760" y="3430"/>
              <a:ext cx="1605" cy="88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4" name="AutoShape 12"/>
            <p:cNvCxnSpPr>
              <a:cxnSpLocks noChangeShapeType="1"/>
            </p:cNvCxnSpPr>
            <p:nvPr/>
          </p:nvCxnSpPr>
          <p:spPr bwMode="auto">
            <a:xfrm>
              <a:off x="7365" y="3440"/>
              <a:ext cx="1380" cy="874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85" name="AutoShape 13"/>
            <p:cNvCxnSpPr>
              <a:cxnSpLocks noChangeShapeType="1"/>
            </p:cNvCxnSpPr>
            <p:nvPr/>
          </p:nvCxnSpPr>
          <p:spPr bwMode="auto">
            <a:xfrm>
              <a:off x="5760" y="5043"/>
              <a:ext cx="0" cy="612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367939958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</TotalTime>
  <Words>231</Words>
  <Application>Microsoft Office PowerPoint</Application>
  <PresentationFormat>Экран (4:3)</PresentationFormat>
  <Paragraphs>37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Волна</vt:lpstr>
      <vt:lpstr>Оценивать логическую цепь рассуждений, распознавать ошибочные заключения</vt:lpstr>
      <vt:lpstr>Результаты, необходимые для данного умения:</vt:lpstr>
      <vt:lpstr>Пример</vt:lpstr>
      <vt:lpstr>Понятие</vt:lpstr>
      <vt:lpstr>Существенные признаки</vt:lpstr>
      <vt:lpstr>Структура понятия</vt:lpstr>
      <vt:lpstr>Например: </vt:lpstr>
      <vt:lpstr>Структура содержания понятия</vt:lpstr>
      <vt:lpstr>Логическая схему по теме "Четырехугольники"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Оценивать логическую цепь рассуждений, распознавать ошибочные заключения</dc:title>
  <dc:creator>OgeGrand</dc:creator>
  <cp:lastModifiedBy>OgeGrand</cp:lastModifiedBy>
  <cp:revision>2</cp:revision>
  <dcterms:created xsi:type="dcterms:W3CDTF">2017-01-20T01:15:07Z</dcterms:created>
  <dcterms:modified xsi:type="dcterms:W3CDTF">2017-01-20T01:26:39Z</dcterms:modified>
</cp:coreProperties>
</file>