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sldIdLst>
    <p:sldId id="256" r:id="rId2"/>
    <p:sldId id="258" r:id="rId3"/>
    <p:sldId id="259" r:id="rId4"/>
    <p:sldId id="260" r:id="rId5"/>
    <p:sldId id="261" r:id="rId6"/>
    <p:sldId id="282" r:id="rId7"/>
    <p:sldId id="262" r:id="rId8"/>
    <p:sldId id="263" r:id="rId9"/>
    <p:sldId id="264" r:id="rId10"/>
    <p:sldId id="274" r:id="rId11"/>
    <p:sldId id="281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30.08.2016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jpeg"/><Relationship Id="rId4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143116"/>
            <a:ext cx="8229600" cy="185738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«Управление изменениями в условиях реализации стратегии муниципальной системы образования»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" y="15716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ЕГЭ: абсолютный средний </a:t>
            </a:r>
            <a:r>
              <a:rPr lang="ru-RU" dirty="0" smtClean="0"/>
              <a:t>балл</a:t>
            </a:r>
            <a:endParaRPr lang="ru-RU" dirty="0"/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2" y="2643182"/>
          <a:ext cx="8938421" cy="307183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603960"/>
                <a:gridCol w="2301981"/>
                <a:gridCol w="2032480"/>
              </a:tblGrid>
              <a:tr h="560149">
                <a:tc rowSpan="2"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Предмет</a:t>
                      </a:r>
                      <a:endParaRPr lang="ru-RU" sz="2700" dirty="0"/>
                    </a:p>
                  </a:txBody>
                  <a:tcPr marL="138120" marR="138120" marT="69058" marB="69058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Средний балл</a:t>
                      </a:r>
                      <a:endParaRPr lang="ru-RU" sz="2700" dirty="0"/>
                    </a:p>
                  </a:txBody>
                  <a:tcPr marL="138120" marR="138120" marT="69058" marB="69058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60149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2015 год</a:t>
                      </a:r>
                      <a:endParaRPr lang="ru-RU" sz="2700" dirty="0"/>
                    </a:p>
                  </a:txBody>
                  <a:tcPr marL="138120" marR="138120" marT="69058" marB="6905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2016 год</a:t>
                      </a:r>
                      <a:endParaRPr lang="ru-RU" sz="2700" dirty="0"/>
                    </a:p>
                  </a:txBody>
                  <a:tcPr marL="138120" marR="138120" marT="69058" marB="69058"/>
                </a:tc>
              </a:tr>
              <a:tr h="9757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700" dirty="0" smtClean="0"/>
                        <a:t>Русский язык</a:t>
                      </a:r>
                    </a:p>
                    <a:p>
                      <a:pPr algn="ctr"/>
                      <a:endParaRPr lang="ru-RU" sz="2700" dirty="0"/>
                    </a:p>
                  </a:txBody>
                  <a:tcPr marL="138120" marR="138120" marT="69058" marB="6905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57,53</a:t>
                      </a:r>
                      <a:endParaRPr lang="ru-RU" sz="2700" dirty="0"/>
                    </a:p>
                  </a:txBody>
                  <a:tcPr marL="138120" marR="138120" marT="69058" marB="6905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58,49</a:t>
                      </a:r>
                      <a:endParaRPr lang="ru-RU" sz="2700" dirty="0"/>
                    </a:p>
                  </a:txBody>
                  <a:tcPr marL="138120" marR="138120" marT="69058" marB="69058"/>
                </a:tc>
              </a:tr>
              <a:tr h="975768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700" dirty="0" smtClean="0"/>
                        <a:t>Математика (базовый)</a:t>
                      </a:r>
                    </a:p>
                    <a:p>
                      <a:pPr algn="ctr"/>
                      <a:endParaRPr lang="ru-RU" sz="2700" dirty="0"/>
                    </a:p>
                  </a:txBody>
                  <a:tcPr marL="138120" marR="138120" marT="69058" marB="6905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3,41</a:t>
                      </a:r>
                      <a:endParaRPr lang="ru-RU" sz="2700" dirty="0"/>
                    </a:p>
                  </a:txBody>
                  <a:tcPr marL="138120" marR="138120" marT="69058" marB="69058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3,92</a:t>
                      </a:r>
                      <a:endParaRPr lang="ru-RU" sz="2700" dirty="0"/>
                    </a:p>
                  </a:txBody>
                  <a:tcPr marL="138120" marR="138120" marT="69058" marB="69058"/>
                </a:tc>
              </a:tr>
            </a:tbl>
          </a:graphicData>
        </a:graphic>
      </p:graphicFrame>
      <p:pic>
        <p:nvPicPr>
          <p:cNvPr id="7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2" y="1657344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ЕГЭ: абсолютный средний балл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428596" y="2517152"/>
          <a:ext cx="7429552" cy="41979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588053"/>
                <a:gridCol w="2275718"/>
                <a:gridCol w="2565781"/>
              </a:tblGrid>
              <a:tr h="349833">
                <a:tc rowSpan="2"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Предмет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Абсолютный средний </a:t>
                      </a:r>
                      <a:r>
                        <a:rPr lang="ru-RU" sz="1700" dirty="0" err="1" smtClean="0"/>
                        <a:t>блл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498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err="1" smtClean="0"/>
                        <a:t>Казачинский</a:t>
                      </a:r>
                      <a:r>
                        <a:rPr lang="ru-RU" sz="1700" dirty="0" smtClean="0"/>
                        <a:t> район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Красноярский край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</a:tr>
              <a:tr h="349833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Русский язык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58,49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66,35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</a:tr>
              <a:tr h="349833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Математика (профиль)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40,59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46,20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</a:tr>
              <a:tr h="349833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Математика (базовый)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3,92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4,04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</a:tr>
              <a:tr h="349833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Физика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43,08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47,59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</a:tr>
              <a:tr h="349833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Информатика и ИКТ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46,55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53,66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</a:tr>
              <a:tr h="349833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Химия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16,00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53,68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</a:tr>
              <a:tr h="349833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Биология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45,63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51,59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</a:tr>
              <a:tr h="349833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обществознание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50,38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53,61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</a:tr>
              <a:tr h="349833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История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40,00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51,55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</a:tr>
              <a:tr h="349833"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Литература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34,00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700" dirty="0" smtClean="0"/>
                        <a:t>58,86</a:t>
                      </a:r>
                      <a:endParaRPr lang="ru-RU" sz="1700" dirty="0"/>
                    </a:p>
                  </a:txBody>
                  <a:tcPr marL="85674" marR="85674" marT="42836" marB="42836"/>
                </a:tc>
              </a:tr>
            </a:tbl>
          </a:graphicData>
        </a:graphic>
      </p:graphicFrame>
      <p:pic>
        <p:nvPicPr>
          <p:cNvPr id="6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142844" y="2000240"/>
          <a:ext cx="7259418" cy="485776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19806"/>
                <a:gridCol w="2419806"/>
                <a:gridCol w="2419806"/>
              </a:tblGrid>
              <a:tr h="441615">
                <a:tc rowSpan="2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Предмет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Участники ОГЭ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1615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Количество 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%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</a:tr>
              <a:tr h="44161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Русский язык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91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99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</a:tr>
              <a:tr h="44161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Математика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91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99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</a:tr>
              <a:tr h="44161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География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17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18,47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</a:tr>
              <a:tr h="44161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Обществознание 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74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80,43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</a:tr>
              <a:tr h="44161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История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9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9,74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</a:tr>
              <a:tr h="44161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Биология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44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48,35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</a:tr>
              <a:tr h="44161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Химия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11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11,95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</a:tr>
              <a:tr h="44161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Физика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4,34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</a:tr>
              <a:tr h="441615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Информатика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23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25</a:t>
                      </a:r>
                      <a:endParaRPr lang="ru-RU" sz="2000" dirty="0"/>
                    </a:p>
                  </a:txBody>
                  <a:tcPr marL="108892" marR="108892" marT="54445" marB="54445"/>
                </a:tc>
              </a:tr>
            </a:tbl>
          </a:graphicData>
        </a:graphic>
      </p:graphicFrame>
      <p:pic>
        <p:nvPicPr>
          <p:cNvPr id="7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143040" y="1142984"/>
            <a:ext cx="8229600" cy="914400"/>
          </a:xfrm>
        </p:spPr>
        <p:txBody>
          <a:bodyPr/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ОГЭ: выбор предметов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-32" y="2143116"/>
          <a:ext cx="8501122" cy="466188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1329"/>
                <a:gridCol w="2603947"/>
                <a:gridCol w="2935846"/>
              </a:tblGrid>
              <a:tr h="686212">
                <a:tc row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Предмет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Средний</a:t>
                      </a:r>
                      <a:r>
                        <a:rPr lang="ru-RU" sz="1800" baseline="0" dirty="0" smtClean="0"/>
                        <a:t> оценочный балл по пятибалльной школе 2016 год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9756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err="1" smtClean="0"/>
                        <a:t>Казачинский</a:t>
                      </a:r>
                      <a:r>
                        <a:rPr lang="ru-RU" sz="1800" dirty="0" smtClean="0"/>
                        <a:t> район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Красноярский край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</a:tr>
              <a:tr h="3975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Русский язык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3,57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3,83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</a:tr>
              <a:tr h="3975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Математика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3,41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3,56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</a:tr>
              <a:tr h="3975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Физика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3,25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3,25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</a:tr>
              <a:tr h="3975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Информатика и ИКТ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3,65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</a:tr>
              <a:tr h="3975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Химия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4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3,69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</a:tr>
              <a:tr h="3975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Биология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3,11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3,00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</a:tr>
              <a:tr h="3975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обществознание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3,1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3,16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</a:tr>
              <a:tr h="3975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История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2,55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2,79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</a:tr>
              <a:tr h="397567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География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3,17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/>
                        <a:t>3,16</a:t>
                      </a:r>
                      <a:endParaRPr lang="ru-RU" sz="1800" dirty="0"/>
                    </a:p>
                  </a:txBody>
                  <a:tcPr marL="98031" marR="98031" marT="49016" marB="49016"/>
                </a:tc>
              </a:tr>
            </a:tbl>
          </a:graphicData>
        </a:graphic>
      </p:graphicFrame>
      <p:pic>
        <p:nvPicPr>
          <p:cNvPr id="4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642974" y="1214422"/>
            <a:ext cx="9144000" cy="1143000"/>
          </a:xfrm>
        </p:spPr>
        <p:txBody>
          <a:bodyPr/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ОГЭ: средний оценочный балл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-32" y="2285993"/>
          <a:ext cx="9072594" cy="261856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4198"/>
                <a:gridCol w="3024198"/>
                <a:gridCol w="3024198"/>
              </a:tblGrid>
              <a:tr h="962816">
                <a:tc rowSpan="2"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Предмет</a:t>
                      </a:r>
                      <a:endParaRPr lang="ru-RU" sz="2700" dirty="0"/>
                    </a:p>
                  </a:txBody>
                  <a:tcPr marL="136089" marR="136089" marT="68045" marB="68045"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Средний оценочный</a:t>
                      </a:r>
                      <a:r>
                        <a:rPr lang="ru-RU" sz="2700" baseline="0" dirty="0" smtClean="0"/>
                        <a:t> балл по пятибалльной шкале</a:t>
                      </a:r>
                      <a:endParaRPr lang="ru-RU" sz="2700" dirty="0"/>
                    </a:p>
                  </a:txBody>
                  <a:tcPr marL="136089" marR="136089" marT="68045" marB="68045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519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2015 год</a:t>
                      </a:r>
                      <a:endParaRPr lang="ru-RU" sz="2700" dirty="0"/>
                    </a:p>
                  </a:txBody>
                  <a:tcPr marL="136089" marR="136089" marT="68045" marB="680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2016 год</a:t>
                      </a:r>
                      <a:endParaRPr lang="ru-RU" sz="2700" dirty="0"/>
                    </a:p>
                  </a:txBody>
                  <a:tcPr marL="136089" marR="136089" marT="68045" marB="68045"/>
                </a:tc>
              </a:tr>
              <a:tr h="551917"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Русский язык</a:t>
                      </a:r>
                      <a:endParaRPr lang="ru-RU" sz="2700" dirty="0"/>
                    </a:p>
                  </a:txBody>
                  <a:tcPr marL="136089" marR="136089" marT="68045" marB="680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3,45</a:t>
                      </a:r>
                      <a:endParaRPr lang="ru-RU" sz="2700" dirty="0"/>
                    </a:p>
                  </a:txBody>
                  <a:tcPr marL="136089" marR="136089" marT="68045" marB="680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3,57</a:t>
                      </a:r>
                      <a:endParaRPr lang="ru-RU" sz="2700" dirty="0"/>
                    </a:p>
                  </a:txBody>
                  <a:tcPr marL="136089" marR="136089" marT="68045" marB="68045"/>
                </a:tc>
              </a:tr>
              <a:tr h="551917"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Математика </a:t>
                      </a:r>
                      <a:endParaRPr lang="ru-RU" sz="2700" dirty="0"/>
                    </a:p>
                  </a:txBody>
                  <a:tcPr marL="136089" marR="136089" marT="68045" marB="680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3,1</a:t>
                      </a:r>
                      <a:endParaRPr lang="ru-RU" sz="2700" dirty="0"/>
                    </a:p>
                  </a:txBody>
                  <a:tcPr marL="136089" marR="136089" marT="68045" marB="68045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700" dirty="0" smtClean="0"/>
                        <a:t>3,41</a:t>
                      </a:r>
                      <a:endParaRPr lang="ru-RU" sz="2700" dirty="0"/>
                    </a:p>
                  </a:txBody>
                  <a:tcPr marL="136089" marR="136089" marT="68045" marB="68045"/>
                </a:tc>
              </a:tr>
            </a:tbl>
          </a:graphicData>
        </a:graphic>
      </p:graphicFrame>
      <p:pic>
        <p:nvPicPr>
          <p:cNvPr id="4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71470" y="1357298"/>
            <a:ext cx="8229600" cy="1143000"/>
          </a:xfrm>
        </p:spPr>
        <p:txBody>
          <a:bodyPr/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ОГЭ: средний оценочный балл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-32" y="2500306"/>
          <a:ext cx="9075044" cy="43576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8761"/>
                <a:gridCol w="2268761"/>
                <a:gridCol w="2268761"/>
                <a:gridCol w="2268761"/>
              </a:tblGrid>
              <a:tr h="938475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Предмет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Доля участников,</a:t>
                      </a:r>
                      <a:r>
                        <a:rPr lang="ru-RU" sz="1800" baseline="0" dirty="0" smtClean="0"/>
                        <a:t> не справившихся с работой 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Доля участников,</a:t>
                      </a:r>
                      <a:r>
                        <a:rPr lang="ru-RU" sz="1800" baseline="0" dirty="0" smtClean="0"/>
                        <a:t> получивших оценку 4-5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Средний балл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</a:tr>
              <a:tr h="37991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Русский язык 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4,39%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50,54%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3,57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</a:tr>
              <a:tr h="37991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Математика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5,49%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42,85%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3,47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</a:tr>
              <a:tr h="37991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География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11,76%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29,41%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3,17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</a:tr>
              <a:tr h="37991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Обществознание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17,56%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24,32%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3,1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</a:tr>
              <a:tr h="37991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История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55,55%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11,11%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2,55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</a:tr>
              <a:tr h="37991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Биология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9,09%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20,45%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3,11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</a:tr>
              <a:tr h="37991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Химия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0%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72,72%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</a:tr>
              <a:tr h="37991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Физика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0%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25%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3,25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</a:tr>
              <a:tr h="379913"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Информатика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0%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60,86%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  <a:tc>
                  <a:txBody>
                    <a:bodyPr/>
                    <a:lstStyle/>
                    <a:p>
                      <a:r>
                        <a:rPr lang="ru-RU" sz="1800" dirty="0" smtClean="0"/>
                        <a:t>4</a:t>
                      </a:r>
                      <a:endParaRPr lang="ru-RU" sz="1800" dirty="0"/>
                    </a:p>
                  </a:txBody>
                  <a:tcPr marL="93677" marR="93677" marT="46839" marB="46839"/>
                </a:tc>
              </a:tr>
            </a:tbl>
          </a:graphicData>
        </a:graphic>
      </p:graphicFrame>
      <p:pic>
        <p:nvPicPr>
          <p:cNvPr id="6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214478" y="1357298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ОГЭ: качество основных результатов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3"/>
          <p:cNvGraphicFramePr>
            <a:graphicFrameLocks/>
          </p:cNvGraphicFramePr>
          <p:nvPr/>
        </p:nvGraphicFramePr>
        <p:xfrm>
          <a:off x="1643042" y="2571744"/>
          <a:ext cx="5715040" cy="43089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07337"/>
                <a:gridCol w="597676"/>
                <a:gridCol w="602465"/>
                <a:gridCol w="900106"/>
                <a:gridCol w="942929"/>
                <a:gridCol w="207208"/>
                <a:gridCol w="1157319"/>
              </a:tblGrid>
              <a:tr h="804339"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сдававших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Максимальный балл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участников, набравших более 70 баллов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Доля участников, набравших более 70 баллов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учитель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</a:tr>
              <a:tr h="260021">
                <a:tc gridSpan="7"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4469">
                <a:tc>
                  <a:txBody>
                    <a:bodyPr/>
                    <a:lstStyle/>
                    <a:p>
                      <a:pPr algn="l"/>
                      <a:r>
                        <a:rPr lang="ru-RU" sz="900" baseline="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Мокрушинская</a:t>
                      </a:r>
                      <a:r>
                        <a:rPr lang="ru-RU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6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70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16%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9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Гаврикова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 И.В.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4469">
                <a:tc>
                  <a:txBody>
                    <a:bodyPr/>
                    <a:lstStyle/>
                    <a:p>
                      <a:pPr algn="l"/>
                      <a:r>
                        <a:rPr lang="ru-RU" sz="9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Дудовская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88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Лопатина О.</a:t>
                      </a:r>
                      <a:r>
                        <a:rPr lang="ru-RU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Ю.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22236">
                <a:tc>
                  <a:txBody>
                    <a:bodyPr/>
                    <a:lstStyle/>
                    <a:p>
                      <a:pPr algn="l"/>
                      <a:r>
                        <a:rPr lang="ru-RU" sz="9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Казачинская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18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86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27,8%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Марченко Е.</a:t>
                      </a:r>
                      <a:r>
                        <a:rPr lang="ru-RU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Н.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4469">
                <a:tc>
                  <a:txBody>
                    <a:bodyPr/>
                    <a:lstStyle/>
                    <a:p>
                      <a:pPr algn="l"/>
                      <a:r>
                        <a:rPr lang="ru-RU" sz="9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Вороковская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20%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9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Однаева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 Л.А.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0021">
                <a:tc gridSpan="7"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Математике (профиль)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101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Казачинская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8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12,5%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Буряк Т. П.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44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Вороковская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74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Козлова О.В.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4469">
                <a:tc gridSpan="7"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44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Казачинская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9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72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11%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Барановская Г.А.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60021">
                <a:tc gridSpan="7">
                  <a:txBody>
                    <a:bodyPr/>
                    <a:lstStyle/>
                    <a:p>
                      <a:pPr algn="l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биология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29446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9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Вороковская</a:t>
                      </a:r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71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50%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gridSpan="2">
                  <a:txBody>
                    <a:bodyPr/>
                    <a:lstStyle/>
                    <a:p>
                      <a:pPr algn="l"/>
                      <a:r>
                        <a:rPr lang="ru-RU" sz="900" dirty="0" smtClean="0">
                          <a:latin typeface="Times New Roman" pitchFamily="18" charset="0"/>
                          <a:cs typeface="Times New Roman" pitchFamily="18" charset="0"/>
                        </a:rPr>
                        <a:t>Гавриленко</a:t>
                      </a:r>
                      <a:r>
                        <a:rPr lang="ru-RU" sz="9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П.Ю.</a:t>
                      </a:r>
                      <a:endParaRPr lang="ru-RU" sz="9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3501" marR="63501" marT="31750" marB="31750"/>
                </a:tc>
                <a:tc hMerge="1">
                  <a:txBody>
                    <a:bodyPr/>
                    <a:lstStyle/>
                    <a:p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-24"/>
            <a:ext cx="9144000" cy="190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" y="1571612"/>
            <a:ext cx="9144000" cy="93978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Лучшие результаты педагогов </a:t>
            </a:r>
            <a:b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2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ЕГЭ 2016</a:t>
            </a:r>
            <a:endParaRPr lang="ru-RU" sz="22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Содержимое 3"/>
          <p:cNvGraphicFramePr>
            <a:graphicFrameLocks/>
          </p:cNvGraphicFramePr>
          <p:nvPr/>
        </p:nvGraphicFramePr>
        <p:xfrm>
          <a:off x="1357291" y="1857364"/>
          <a:ext cx="6643733" cy="503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27692"/>
                <a:gridCol w="930109"/>
                <a:gridCol w="755715"/>
                <a:gridCol w="697582"/>
                <a:gridCol w="930109"/>
                <a:gridCol w="1702526"/>
              </a:tblGrid>
              <a:tr h="605314"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МБОУ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Количество сдававших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 «5»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На «4»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качество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учитель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</a:tr>
              <a:tr h="299379">
                <a:tc gridSpan="6"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Русский язык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9379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Момотовская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67%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Мингазутдинова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П.И.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</a:tr>
              <a:tr h="299379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Отношинская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67%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Убиенных Г. И.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</a:tr>
              <a:tr h="299379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Дудовская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85,71%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Шваб Г. П.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</a:tr>
              <a:tr h="299379">
                <a:tc gridSpan="6"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химия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9379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Казачинская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3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67%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Никифорова Е. В.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</a:tr>
              <a:tr h="2993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Момотовская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Черных Л.Н.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</a:tr>
              <a:tr h="299379">
                <a:tc>
                  <a:txBody>
                    <a:bodyPr/>
                    <a:lstStyle/>
                    <a:p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Галанинская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Крылова Т. С.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</a:tr>
              <a:tr h="299379">
                <a:tc gridSpan="6"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география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93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Казачинская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100%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Васильева  Л.А.</a:t>
                      </a:r>
                    </a:p>
                  </a:txBody>
                  <a:tcPr marL="73819" marR="73819" marT="36909" marB="36909"/>
                </a:tc>
              </a:tr>
              <a:tr h="299379">
                <a:tc gridSpan="6"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информатика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1673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Казачинская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СОШ</a:t>
                      </a: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7</a:t>
                      </a:r>
                    </a:p>
                    <a:p>
                      <a:r>
                        <a:rPr lang="ru-RU" sz="1400" dirty="0" smtClean="0"/>
                        <a:t>13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</a:p>
                    <a:p>
                      <a:r>
                        <a:rPr lang="ru-RU" sz="1400" dirty="0" smtClean="0"/>
                        <a:t>6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2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70%</a:t>
                      </a:r>
                    </a:p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62%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Барановская Г.А.</a:t>
                      </a:r>
                    </a:p>
                    <a:p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Федченко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О.С.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</a:tr>
              <a:tr h="299379">
                <a:tc gridSpan="6">
                  <a:txBody>
                    <a:bodyPr/>
                    <a:lstStyle/>
                    <a:p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физика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99379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Галанинская</a:t>
                      </a:r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 ООШ</a:t>
                      </a:r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2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0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1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50%</a:t>
                      </a:r>
                      <a:endParaRPr lang="ru-RU" sz="1400" dirty="0"/>
                    </a:p>
                  </a:txBody>
                  <a:tcPr marL="73819" marR="73819" marT="36909" marB="36909"/>
                </a:tc>
                <a:tc>
                  <a:txBody>
                    <a:bodyPr/>
                    <a:lstStyle/>
                    <a:p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Волкова С.Ю.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73819" marR="73819" marT="36909" marB="36909"/>
                </a:tc>
              </a:tr>
            </a:tbl>
          </a:graphicData>
        </a:graphic>
      </p:graphicFrame>
      <p:pic>
        <p:nvPicPr>
          <p:cNvPr id="4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1357298"/>
            <a:ext cx="9144000" cy="428596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ОГЭ 2016</a:t>
            </a:r>
            <a:endParaRPr lang="ru-RU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-33" y="2643182"/>
          <a:ext cx="9201377" cy="1857388"/>
        </p:xfrm>
        <a:graphic>
          <a:graphicData uri="http://schemas.openxmlformats.org/drawingml/2006/table">
            <a:tbl>
              <a:tblPr/>
              <a:tblGrid>
                <a:gridCol w="3066805"/>
                <a:gridCol w="3066805"/>
                <a:gridCol w="3067767"/>
              </a:tblGrid>
              <a:tr h="742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100" dirty="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103829" marR="1038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latin typeface="Times New Roman"/>
                          <a:ea typeface="Calibri"/>
                          <a:cs typeface="Times New Roman"/>
                        </a:rPr>
                        <a:t>Среднее значение по муниципалитету (%)</a:t>
                      </a:r>
                      <a:endParaRPr lang="ru-RU" sz="1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829" marR="1038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latin typeface="Times New Roman"/>
                          <a:ea typeface="Calibri"/>
                          <a:cs typeface="Times New Roman"/>
                        </a:rPr>
                        <a:t>Среднее значение по краю (%)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829" marR="1038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295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latin typeface="Times New Roman"/>
                          <a:ea typeface="Calibri"/>
                          <a:cs typeface="Times New Roman"/>
                        </a:rPr>
                        <a:t>Читательская грамотность</a:t>
                      </a:r>
                      <a:endParaRPr lang="ru-RU" sz="1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829" marR="1038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latin typeface="Times New Roman"/>
                          <a:ea typeface="Calibri"/>
                          <a:cs typeface="Times New Roman"/>
                        </a:rPr>
                        <a:t>73,06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829" marR="1038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latin typeface="Times New Roman"/>
                          <a:ea typeface="Calibri"/>
                          <a:cs typeface="Times New Roman"/>
                        </a:rPr>
                        <a:t>70,75</a:t>
                      </a:r>
                      <a:endParaRPr lang="ru-RU" sz="1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829" marR="1038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14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latin typeface="Times New Roman"/>
                          <a:ea typeface="Calibri"/>
                          <a:cs typeface="Times New Roman"/>
                        </a:rPr>
                        <a:t>Групповой проект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829" marR="1038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>
                          <a:latin typeface="Times New Roman"/>
                          <a:ea typeface="Calibri"/>
                          <a:cs typeface="Times New Roman"/>
                        </a:rPr>
                        <a:t>77,02</a:t>
                      </a:r>
                      <a:endParaRPr lang="ru-RU" sz="17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829" marR="1038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100" dirty="0">
                          <a:latin typeface="Times New Roman"/>
                          <a:ea typeface="Calibri"/>
                          <a:cs typeface="Times New Roman"/>
                        </a:rPr>
                        <a:t>75,02</a:t>
                      </a:r>
                      <a:endParaRPr lang="ru-RU" sz="17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03829" marR="103829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4577" name="Rectangle 1"/>
          <p:cNvSpPr>
            <a:spLocks noChangeArrowheads="1"/>
          </p:cNvSpPr>
          <p:nvPr/>
        </p:nvSpPr>
        <p:spPr bwMode="auto">
          <a:xfrm>
            <a:off x="-32" y="2285992"/>
            <a:ext cx="8879354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ahoma" pitchFamily="34" charset="0"/>
                <a:ea typeface="Tahoma" pitchFamily="34" charset="0"/>
                <a:cs typeface="Tahoma" pitchFamily="34" charset="0"/>
              </a:rPr>
              <a:t>Успешность выполнения итоговых краевых работ в 2016 году (% от максимального балла)</a:t>
            </a:r>
          </a:p>
        </p:txBody>
      </p:sp>
      <p:pic>
        <p:nvPicPr>
          <p:cNvPr id="7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571536" y="1500174"/>
            <a:ext cx="8229600" cy="914400"/>
          </a:xfrm>
        </p:spPr>
        <p:txBody>
          <a:bodyPr/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ИКР: основные результаты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-32" y="2071678"/>
          <a:ext cx="8429682" cy="4784598"/>
        </p:xfrm>
        <a:graphic>
          <a:graphicData uri="http://schemas.openxmlformats.org/drawingml/2006/table">
            <a:tbl>
              <a:tblPr/>
              <a:tblGrid>
                <a:gridCol w="1404662"/>
                <a:gridCol w="1404662"/>
                <a:gridCol w="1404662"/>
                <a:gridCol w="1405232"/>
                <a:gridCol w="1405232"/>
                <a:gridCol w="1405232"/>
              </a:tblGrid>
              <a:tr h="453966">
                <a:tc row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школа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Читательская грамотность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Групповой проект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Фамилия, имя, отчество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96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Результаты школы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Результаты по краю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Результаты школы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Результаты по краю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Вороковская СОШ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75,93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70,75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76,85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75,02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Сысоева К.А.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Дудовская СОШ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88,89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94,44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Бойсан Н.Ф.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2698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Казанская ООШ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72,22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88,89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Егорова В.И.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094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Казачинская СОШ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72,55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76,14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77,16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77,19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74,56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Долматова Т.М.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Рябинина С.Н.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Шалина О.В.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Матвеевская НОШ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77,78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81,48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Краснова К.А.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Мокрушинская СОШ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75,56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300"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Бердникова Ю.Е.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Момотовская СОШ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85,56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81,85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Джалилова М.И.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Пискуновская ООШ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72,22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77,78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Плотникова Т.А.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396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Рождественская СОШ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73,33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>
                          <a:latin typeface="Times New Roman"/>
                          <a:ea typeface="Calibri"/>
                          <a:cs typeface="Times New Roman"/>
                        </a:rPr>
                        <a:t>83,33</a:t>
                      </a:r>
                      <a:endParaRPr lang="ru-RU" sz="1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300" dirty="0" err="1">
                          <a:latin typeface="Times New Roman"/>
                          <a:ea typeface="Calibri"/>
                          <a:cs typeface="Times New Roman"/>
                        </a:rPr>
                        <a:t>Табунова</a:t>
                      </a:r>
                      <a:r>
                        <a:rPr lang="ru-RU" sz="1300" dirty="0">
                          <a:latin typeface="Times New Roman"/>
                          <a:ea typeface="Calibri"/>
                          <a:cs typeface="Times New Roman"/>
                        </a:rPr>
                        <a:t> А.А.</a:t>
                      </a:r>
                      <a:endParaRPr lang="ru-RU" sz="1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1567" marR="61567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6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928726" y="1285860"/>
            <a:ext cx="8229600" cy="914400"/>
          </a:xfrm>
        </p:spPr>
        <p:txBody>
          <a:bodyPr/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ИКР: лучшие результаты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32026"/>
            <a:ext cx="8229600" cy="229710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«Управление изменениями в условиях реализации стратегии муниципальной системы образования»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442985"/>
            <a:ext cx="9144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Муниципальный конкурс: лучшее воспитательное занятие: </a:t>
            </a:r>
          </a:p>
          <a:p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«Основы духовно-нравственной культуры»</a:t>
            </a:r>
          </a:p>
          <a:p>
            <a:endParaRPr lang="ru-RU" sz="2400" dirty="0"/>
          </a:p>
        </p:txBody>
      </p:sp>
      <p:pic>
        <p:nvPicPr>
          <p:cNvPr id="6147" name="Picture 3" descr="C:\Users\андр\Downloads\20151210_1340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3306132"/>
            <a:ext cx="5429288" cy="2980388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3143248"/>
            <a:ext cx="4000496" cy="3214710"/>
          </a:xfrm>
        </p:spPr>
        <p:txBody>
          <a:bodyPr>
            <a:normAutofit/>
          </a:bodyPr>
          <a:lstStyle/>
          <a:p>
            <a:pPr marL="90488" indent="-90488"/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Сысоева Клара Александровна</a:t>
            </a:r>
          </a:p>
          <a:p>
            <a:pPr marL="90488" indent="-90488"/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Лазарева Лариса Николаевна</a:t>
            </a:r>
          </a:p>
          <a:p>
            <a:pPr marL="0" indent="0"/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Кротова Людмила Александровна</a:t>
            </a:r>
          </a:p>
        </p:txBody>
      </p:sp>
      <p:pic>
        <p:nvPicPr>
          <p:cNvPr id="9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000164" y="1438268"/>
            <a:ext cx="8229600" cy="990600"/>
          </a:xfrm>
        </p:spPr>
        <p:txBody>
          <a:bodyPr>
            <a:noAutofit/>
          </a:bodyPr>
          <a:lstStyle/>
          <a:p>
            <a:r>
              <a:rPr lang="ru-RU" sz="36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Конкурсы профессионального мастерства </a:t>
            </a:r>
            <a:endParaRPr lang="ru-RU" sz="36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2214554"/>
            <a:ext cx="5786446" cy="261461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8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Виговская</a:t>
            </a:r>
            <a:r>
              <a:rPr lang="ru-RU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Маргарита </a:t>
            </a:r>
          </a:p>
          <a:p>
            <a:pPr marL="0" indent="0">
              <a:buNone/>
            </a:pPr>
            <a:r>
              <a:rPr lang="ru-RU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Александровна</a:t>
            </a:r>
          </a:p>
          <a:p>
            <a:pPr>
              <a:buNone/>
            </a:pPr>
            <a:r>
              <a:rPr lang="ru-RU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3 место в номинации</a:t>
            </a:r>
          </a:p>
          <a:p>
            <a:pPr marL="0" indent="0">
              <a:buNone/>
            </a:pPr>
            <a:r>
              <a:rPr lang="ru-RU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«за организацию духовно-нравственного воспитания в ОУ»</a:t>
            </a:r>
            <a:endParaRPr lang="ru-RU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pic>
        <p:nvPicPr>
          <p:cNvPr id="4099" name="Picture 3" descr="C:\Users\андр\Desktop\DSC01664 (1)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20" y="2143116"/>
            <a:ext cx="3286148" cy="440028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10160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" y="1071546"/>
            <a:ext cx="9144000" cy="1214446"/>
          </a:xfrm>
        </p:spPr>
        <p:txBody>
          <a:bodyPr>
            <a:normAutofit/>
          </a:bodyPr>
          <a:lstStyle/>
          <a:p>
            <a:pPr algn="l"/>
            <a:r>
              <a:rPr lang="ru-RU" sz="3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Всероссийский конкурс </a:t>
            </a:r>
            <a:br>
              <a:rPr lang="ru-RU" sz="3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3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«За нравственный подвиг учителя»</a:t>
            </a:r>
            <a:endParaRPr lang="ru-RU" sz="35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457200" y="5975399"/>
            <a:ext cx="4038600" cy="954063"/>
          </a:xfrm>
        </p:spPr>
        <p:txBody>
          <a:bodyPr>
            <a:normAutofit fontScale="92500" lnSpcReduction="10000"/>
          </a:bodyPr>
          <a:lstStyle/>
          <a:p>
            <a:pPr>
              <a:buNone/>
            </a:pPr>
            <a:r>
              <a:rPr lang="ru-RU" sz="2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«Учитель года 2016»:</a:t>
            </a:r>
          </a:p>
          <a:p>
            <a:pPr marL="0" indent="0">
              <a:buNone/>
            </a:pPr>
            <a:r>
              <a:rPr lang="ru-RU" sz="2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победитель Васильев Александр Николаевич</a:t>
            </a:r>
            <a:endParaRPr lang="ru-RU" sz="2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429124" y="5975399"/>
            <a:ext cx="4038600" cy="131125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sz="2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«Педагогический олимп»: лучший воспитатель ДОУ </a:t>
            </a:r>
            <a:r>
              <a:rPr lang="ru-RU" sz="21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Говорушко</a:t>
            </a:r>
            <a:r>
              <a:rPr lang="ru-RU" sz="21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Ольга Владимировна</a:t>
            </a:r>
            <a:endParaRPr lang="ru-RU" sz="21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C:\Users\андр\Pictures\учитель года 2016\DSCN520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034" y="1351442"/>
            <a:ext cx="2726124" cy="4506450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1027" name="Picture 3" descr="C:\Users\андр\Desktop\IMG_5772 — копия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00496" y="1214422"/>
            <a:ext cx="3929090" cy="4306348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softEdge rad="11250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011222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Муниципальные конкурсы профессионального мастерства 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989150"/>
            <a:ext cx="8229600" cy="229710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«Управление изменениями в условиях реализации стратегии муниципальной системы образования»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71414"/>
            <a:ext cx="9144000" cy="1500198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инфраструктуры: </a:t>
            </a:r>
            <a:b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Казачинский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детский сад «Солнышко» 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050" name="Picture 2" descr="C:\Users\андр\Pictures\Детский сад Солнышко\IMG_938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1643050"/>
            <a:ext cx="8215370" cy="384275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71406" y="5413733"/>
            <a:ext cx="850112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В рамках государственной программы края «Развитие образования» в 2016 году построен и введен в эксплуатацию новый детский сад на 95 мест в с.Казачинское.</a:t>
            </a:r>
            <a:endParaRPr lang="ru-RU" sz="20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-24"/>
            <a:ext cx="9144000" cy="1643074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инфраструктуры: </a:t>
            </a:r>
            <a:b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Спортивный зал МБОУ </a:t>
            </a:r>
            <a:b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Казачинской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СОШ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7650" name="Picture 2" descr="C:\Users\андр\Desktop\20160829_153348[1]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2844" y="1714488"/>
            <a:ext cx="8786874" cy="494261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357430"/>
            <a:ext cx="8229600" cy="179704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«Управление изменениями в условиях реализации стратегии муниципальной системы образования»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5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245260" y="2206016"/>
            <a:ext cx="4041648" cy="4937760"/>
          </a:xfrm>
        </p:spPr>
        <p:txBody>
          <a:bodyPr/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Белоусов Никита «Фильмы под открытым небом» </a:t>
            </a:r>
          </a:p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Горюнова Екатерина «Играй в футбол всем селом»</a:t>
            </a:r>
          </a:p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Чащина Марина «Лаборатория Архимед» 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5601" name="Picture 1" descr="C:\Users\андр\Downloads\DSC0243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0143" y="2357430"/>
            <a:ext cx="4740485" cy="3985921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8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8080" y="1142984"/>
            <a:ext cx="7467600" cy="1143000"/>
          </a:xfrm>
        </p:spPr>
        <p:txBody>
          <a:bodyPr>
            <a:noAutofit/>
          </a:bodyPr>
          <a:lstStyle/>
          <a:p>
            <a:pPr algn="l"/>
            <a:r>
              <a:rPr lang="ru-RU" sz="3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Краевой инфраструктурный проект «Территория 2020» </a:t>
            </a:r>
            <a:endParaRPr lang="ru-RU" sz="35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pic>
        <p:nvPicPr>
          <p:cNvPr id="1026" name="Picture 2" descr="C:\Users\андр\Downloads\DSCN518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034" y="1500174"/>
            <a:ext cx="6095354" cy="4572032"/>
          </a:xfrm>
          <a:prstGeom prst="rect">
            <a:avLst/>
          </a:prstGeom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  <a:softEdge rad="112500"/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786478" y="785794"/>
            <a:ext cx="4000496" cy="5715016"/>
          </a:xfrm>
        </p:spPr>
        <p:txBody>
          <a:bodyPr>
            <a:normAutofit/>
          </a:bodyPr>
          <a:lstStyle/>
          <a:p>
            <a:pPr algn="l"/>
            <a:r>
              <a:rPr lang="ru-RU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Проектно-исследовательская деятельность учащихся:</a:t>
            </a:r>
            <a:br>
              <a:rPr lang="ru-RU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sz="28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районная конференция проектно-исследовательских работ «Эврика» </a:t>
            </a:r>
            <a:endParaRPr lang="ru-RU" sz="28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428604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Церемония награждения одаренных школьников 2016 г.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357818" y="1857364"/>
            <a:ext cx="3929058" cy="4525963"/>
          </a:xfrm>
        </p:spPr>
        <p:txBody>
          <a:bodyPr>
            <a:normAutofit/>
          </a:bodyPr>
          <a:lstStyle/>
          <a:p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Макаренко Александра,</a:t>
            </a:r>
          </a:p>
          <a:p>
            <a:pPr>
              <a:buNone/>
            </a:pP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Казачинская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СОШ</a:t>
            </a:r>
          </a:p>
          <a:p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Гилеева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Марина, </a:t>
            </a:r>
          </a:p>
          <a:p>
            <a:pPr>
              <a:buNone/>
            </a:pP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Казачинская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СОШ</a:t>
            </a:r>
          </a:p>
          <a:p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Миникаев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Анвар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</a:p>
          <a:p>
            <a:pPr>
              <a:buNone/>
            </a:pP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Казачинская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СОШ</a:t>
            </a:r>
          </a:p>
          <a:p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Александрова Ксения,</a:t>
            </a:r>
          </a:p>
          <a:p>
            <a:pPr>
              <a:buNone/>
            </a:pP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Вороковская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СОШ</a:t>
            </a:r>
          </a:p>
          <a:p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Тарханов Данил,</a:t>
            </a:r>
          </a:p>
          <a:p>
            <a:pPr>
              <a:buNone/>
            </a:pPr>
            <a:r>
              <a:rPr lang="ru-RU" sz="2400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Галанинская</a:t>
            </a:r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ООШ</a:t>
            </a:r>
            <a:endParaRPr lang="ru-RU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57818" y="1500174"/>
            <a:ext cx="400052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Лучшие в номинациях:</a:t>
            </a:r>
            <a:endParaRPr lang="ru-RU" sz="24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3074" name="Picture 2" descr="C:\Users\андр\Desktop\IMG_556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5719" y="1643050"/>
            <a:ext cx="6000521" cy="4500594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5030946" y="2571744"/>
            <a:ext cx="4041648" cy="4357718"/>
          </a:xfrm>
        </p:spPr>
        <p:txBody>
          <a:bodyPr>
            <a:normAutofit fontScale="925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Тарханов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Данил-за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высокие спортивные достижения </a:t>
            </a:r>
          </a:p>
          <a:p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Федченко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Егор-за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высокие достижения в учебной деятельности</a:t>
            </a:r>
          </a:p>
          <a:p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Блонский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ru-RU" dirty="0" err="1" smtClean="0">
                <a:latin typeface="Tahoma" pitchFamily="34" charset="0"/>
                <a:ea typeface="Tahoma" pitchFamily="34" charset="0"/>
                <a:cs typeface="Tahoma" pitchFamily="34" charset="0"/>
              </a:rPr>
              <a:t>Никита-за</a:t>
            </a: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высокие достижения в художественной сфере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8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8080" y="1214422"/>
            <a:ext cx="74676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Лауреаты молодежной </a:t>
            </a:r>
            <a:b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премии главы района: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026" name="Picture 2" descr="E:\фото 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4313" y="2643182"/>
            <a:ext cx="4949435" cy="3500462"/>
          </a:xfrm>
          <a:prstGeom prst="rect">
            <a:avLst/>
          </a:prstGeom>
          <a:noFill/>
          <a:ln>
            <a:noFill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C:\Users\андр\Pictures\Спорт\_MG_2949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5720" y="2034090"/>
            <a:ext cx="3000396" cy="4823934"/>
          </a:xfrm>
          <a:prstGeom prst="rect">
            <a:avLst/>
          </a:prstGeom>
          <a:noFill/>
        </p:spPr>
      </p:pic>
      <p:pic>
        <p:nvPicPr>
          <p:cNvPr id="7173" name="Picture 5" descr="C:\Users\андр\Pictures\Спорт\_MG_28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14744" y="1993909"/>
            <a:ext cx="5000660" cy="3078165"/>
          </a:xfrm>
          <a:prstGeom prst="rect">
            <a:avLst/>
          </a:prstGeom>
          <a:noFill/>
        </p:spPr>
      </p:pic>
      <p:pic>
        <p:nvPicPr>
          <p:cNvPr id="7172" name="Picture 4" descr="C:\Users\андр\Pictures\Спорт\IMG_5005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428992" y="4797054"/>
            <a:ext cx="5500726" cy="2060970"/>
          </a:xfrm>
          <a:prstGeom prst="rect">
            <a:avLst/>
          </a:prstGeom>
          <a:noFill/>
        </p:spPr>
      </p:pic>
      <p:pic>
        <p:nvPicPr>
          <p:cNvPr id="8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-32" y="-24"/>
            <a:ext cx="9144000" cy="1905000"/>
          </a:xfrm>
          <a:prstGeom prst="rect">
            <a:avLst/>
          </a:prstGeom>
          <a:noFill/>
        </p:spPr>
      </p:pic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-71470" y="1368396"/>
            <a:ext cx="8572560" cy="774720"/>
          </a:xfrm>
        </p:spPr>
        <p:txBody>
          <a:bodyPr>
            <a:normAutofit/>
          </a:bodyPr>
          <a:lstStyle/>
          <a:p>
            <a:pPr algn="l"/>
            <a:r>
              <a:rPr lang="ru-RU" sz="3500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Развитие физкультуры и спорта </a:t>
            </a:r>
            <a:endParaRPr lang="ru-RU" sz="3500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C:\Users\андр\Desktop\лагерь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44494" y="2933716"/>
            <a:ext cx="8928100" cy="2781300"/>
          </a:xfrm>
          <a:prstGeom prst="rect">
            <a:avLst/>
          </a:prstGeom>
          <a:noFill/>
        </p:spPr>
      </p:pic>
      <p:pic>
        <p:nvPicPr>
          <p:cNvPr id="6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71470" y="1214422"/>
            <a:ext cx="9144000" cy="1143000"/>
          </a:xfrm>
        </p:spPr>
        <p:txBody>
          <a:bodyPr>
            <a:normAutofit fontScale="90000"/>
          </a:bodyPr>
          <a:lstStyle/>
          <a:p>
            <a:pPr algn="l"/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Туристический слет </a:t>
            </a:r>
            <a:b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«Летний меридиан 2016»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2060588"/>
            <a:ext cx="8229600" cy="2297106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«Управление изменениями в условиях реализации стратегии муниципальной системы образования»</a:t>
            </a:r>
            <a:endParaRPr lang="ru-RU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7" name="Picture 2" descr="C:\Users\андр\Desktop\Unтппаврпавпоавое-1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555</TotalTime>
  <Words>884</Words>
  <PresentationFormat>Экран (4:3)</PresentationFormat>
  <Paragraphs>399</Paragraphs>
  <Slides>26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«Управление изменениями в условиях реализации стратегии муниципальной системы образования»</vt:lpstr>
      <vt:lpstr>ЕГЭ: абсолютный средний балл</vt:lpstr>
      <vt:lpstr>ЕГЭ: абсолютный средний балл</vt:lpstr>
      <vt:lpstr>ОГЭ: выбор предметов</vt:lpstr>
      <vt:lpstr>ОГЭ: средний оценочный балл</vt:lpstr>
      <vt:lpstr>ОГЭ: средний оценочный балл</vt:lpstr>
      <vt:lpstr>ОГЭ: качество основных результатов</vt:lpstr>
      <vt:lpstr>Лучшие результаты педагогов  ЕГЭ 2016</vt:lpstr>
      <vt:lpstr>ОГЭ 2016</vt:lpstr>
      <vt:lpstr>ИКР: основные результаты</vt:lpstr>
      <vt:lpstr>ИКР: лучшие результаты</vt:lpstr>
      <vt:lpstr>«Управление изменениями в условиях реализации стратегии муниципальной системы образования»</vt:lpstr>
      <vt:lpstr>Конкурсы профессионального мастерства </vt:lpstr>
      <vt:lpstr>Всероссийский конкурс  «За нравственный подвиг учителя»</vt:lpstr>
      <vt:lpstr>Муниципальные конкурсы профессионального мастерства </vt:lpstr>
      <vt:lpstr>«Управление изменениями в условиях реализации стратегии муниципальной системы образования»</vt:lpstr>
      <vt:lpstr>Развитие инфраструктуры:  Казачинский детский сад «Солнышко» </vt:lpstr>
      <vt:lpstr>Развитие инфраструктуры:  Спортивный зал МБОУ  Казачинской СОШ</vt:lpstr>
      <vt:lpstr>«Управление изменениями в условиях реализации стратегии муниципальной системы образования»</vt:lpstr>
      <vt:lpstr>Краевой инфраструктурный проект «Территория 2020» </vt:lpstr>
      <vt:lpstr>Проектно-исследовательская деятельность учащихся: районная конференция проектно-исследовательских работ «Эврика» </vt:lpstr>
      <vt:lpstr>Церемония награждения одаренных школьников 2016 г.</vt:lpstr>
      <vt:lpstr>Лауреаты молодежной  премии главы района:</vt:lpstr>
      <vt:lpstr>Развитие физкультуры и спорта </vt:lpstr>
      <vt:lpstr>Туристический слет  «Летний меридиан 2016»</vt:lpstr>
      <vt:lpstr>«Управление изменениями в условиях реализации стратегии муниципальной системы образования»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«Управление изменениями в условиях реализации стратегии муниципальной системы образования»</dc:title>
  <dc:creator>андр</dc:creator>
  <cp:lastModifiedBy>андр</cp:lastModifiedBy>
  <cp:revision>63</cp:revision>
  <dcterms:created xsi:type="dcterms:W3CDTF">2016-08-29T03:13:43Z</dcterms:created>
  <dcterms:modified xsi:type="dcterms:W3CDTF">2016-08-30T02:53:24Z</dcterms:modified>
</cp:coreProperties>
</file>