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sldIdLst>
    <p:sldId id="272" r:id="rId2"/>
    <p:sldId id="257" r:id="rId3"/>
    <p:sldId id="264" r:id="rId4"/>
    <p:sldId id="265" r:id="rId5"/>
    <p:sldId id="266" r:id="rId6"/>
    <p:sldId id="258" r:id="rId7"/>
    <p:sldId id="259" r:id="rId8"/>
    <p:sldId id="267" r:id="rId9"/>
    <p:sldId id="268" r:id="rId10"/>
    <p:sldId id="269" r:id="rId11"/>
    <p:sldId id="260" r:id="rId12"/>
    <p:sldId id="261" r:id="rId13"/>
    <p:sldId id="270" r:id="rId14"/>
    <p:sldId id="271" r:id="rId15"/>
    <p:sldId id="262" r:id="rId16"/>
    <p:sldId id="274" r:id="rId17"/>
    <p:sldId id="27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27.08.2015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27.08.2015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Андрей\Desktop\главна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214315"/>
            <a:ext cx="9144000" cy="64293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Impact" pitchFamily="34" charset="0"/>
              </a:rPr>
              <a:t>Муниципальные стратегические проекты</a:t>
            </a:r>
            <a:endParaRPr lang="ru-RU" dirty="0">
              <a:latin typeface="Impact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ru-RU" dirty="0" smtClean="0"/>
              <a:t>Обеспечение преемственности результатов  освоения образовательной программы в условиях ФГОС.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086475" y="6332220"/>
          <a:ext cx="3057525" cy="525780"/>
        </p:xfrm>
        <a:graphic>
          <a:graphicData uri="http://schemas.openxmlformats.org/drawingml/2006/table">
            <a:tbl>
              <a:tblPr/>
              <a:tblGrid>
                <a:gridCol w="1348889"/>
                <a:gridCol w="1708636"/>
              </a:tblGrid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КАЗАЧИНСКИЙ РАЙОННЫЙ АВГУСТОВСКИЙ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ПЕДАГОГИЧЕСКИЙ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СОВЕТ/2015/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Impact" pitchFamily="34" charset="0"/>
              </a:rPr>
              <a:t>Муниципальные стратегические проекты</a:t>
            </a:r>
            <a:endParaRPr lang="ru-RU" dirty="0">
              <a:latin typeface="Impact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ru-RU" dirty="0" smtClean="0"/>
              <a:t>Формирование новых (метапредметных) результатов в математике через организацию внеурочной деятельности.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086475" y="6332220"/>
          <a:ext cx="3057525" cy="525780"/>
        </p:xfrm>
        <a:graphic>
          <a:graphicData uri="http://schemas.openxmlformats.org/drawingml/2006/table">
            <a:tbl>
              <a:tblPr/>
              <a:tblGrid>
                <a:gridCol w="1348889"/>
                <a:gridCol w="1708636"/>
              </a:tblGrid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КАЗАЧИНСКИЙ РАЙОННЫЙ АВГУСТОВСКИЙ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ПЕДАГОГИЧЕСКИЙ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СОВЕТ/2015/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Impact" pitchFamily="34" charset="0"/>
              </a:rPr>
              <a:t>Муниципальные</a:t>
            </a:r>
            <a:r>
              <a:rPr lang="ru-RU" dirty="0" smtClean="0"/>
              <a:t> </a:t>
            </a:r>
            <a:r>
              <a:rPr lang="ru-RU" dirty="0" smtClean="0">
                <a:latin typeface="Impact" pitchFamily="34" charset="0"/>
              </a:rPr>
              <a:t>стратегические проекты</a:t>
            </a:r>
            <a:endParaRPr lang="ru-RU" dirty="0">
              <a:latin typeface="Impact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ru-RU" dirty="0" smtClean="0"/>
              <a:t>Муниципальная модель введения профессионального стандарта через организацию аттестации педагогических работников;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086475" y="6332220"/>
          <a:ext cx="3057525" cy="525780"/>
        </p:xfrm>
        <a:graphic>
          <a:graphicData uri="http://schemas.openxmlformats.org/drawingml/2006/table">
            <a:tbl>
              <a:tblPr/>
              <a:tblGrid>
                <a:gridCol w="1348889"/>
                <a:gridCol w="1708636"/>
              </a:tblGrid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КАЗАЧИНСКИЙ РАЙОННЫЙ АВГУСТОВСКИЙ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ПЕДАГОГИЧЕСКИЙ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СОВЕТ/2015/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Impact" pitchFamily="34" charset="0"/>
              </a:rPr>
              <a:t>Муниципальные стратегические проекты</a:t>
            </a:r>
            <a:endParaRPr lang="ru-RU" dirty="0">
              <a:latin typeface="Impact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ru-RU" dirty="0" smtClean="0"/>
              <a:t>Формирование новых образовательных результатов через неурочные формы организации учебных занятий.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086475" y="6332220"/>
          <a:ext cx="3057525" cy="525780"/>
        </p:xfrm>
        <a:graphic>
          <a:graphicData uri="http://schemas.openxmlformats.org/drawingml/2006/table">
            <a:tbl>
              <a:tblPr/>
              <a:tblGrid>
                <a:gridCol w="1348889"/>
                <a:gridCol w="1708636"/>
              </a:tblGrid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КАЗАЧИНСКИЙ РАЙОННЫЙ АВГУСТОВСКИЙ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ПЕДАГОГИЧЕСКИЙ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СОВЕТ/2015/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Impact" pitchFamily="34" charset="0"/>
              </a:rPr>
              <a:t>Миссия</a:t>
            </a:r>
            <a:endParaRPr lang="ru-RU" dirty="0">
              <a:latin typeface="Impact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anchor="ctr">
            <a:normAutofit fontScale="92500"/>
          </a:bodyPr>
          <a:lstStyle/>
          <a:p>
            <a:r>
              <a:rPr lang="ru-RU" dirty="0" smtClean="0"/>
              <a:t>Обеспечить современное общее образование, ориентированное на повышение качества жизни населения, на достижение новых образовательных ресурсов, на потребность обучающихся к саморазвитию и самоопределению, ведению здорового и безопасного образа жизни, сохранению и преумножению культуры и традиций своего народа.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086475" y="6332220"/>
          <a:ext cx="3057525" cy="525780"/>
        </p:xfrm>
        <a:graphic>
          <a:graphicData uri="http://schemas.openxmlformats.org/drawingml/2006/table">
            <a:tbl>
              <a:tblPr/>
              <a:tblGrid>
                <a:gridCol w="1348889"/>
                <a:gridCol w="1708636"/>
              </a:tblGrid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КАЗАЧИНСКИЙ РАЙОННЫЙ АВГУСТОВСКИЙ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ПЕДАГОГИЧЕСКИЙ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СОВЕТ/2015/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spcBef>
                <a:spcPts val="4800"/>
              </a:spcBef>
            </a:pPr>
            <a:r>
              <a:rPr lang="ru-RU" dirty="0" smtClean="0">
                <a:latin typeface="Impact" pitchFamily="34" charset="0"/>
              </a:rPr>
              <a:t>Ценностные принципы деятельности муниципальной системы образования </a:t>
            </a:r>
            <a:endParaRPr lang="ru-RU" dirty="0">
              <a:latin typeface="Impact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831995"/>
            <a:ext cx="7467600" cy="5026005"/>
          </a:xfrm>
        </p:spPr>
        <p:txBody>
          <a:bodyPr anchor="ctr">
            <a:normAutofit/>
          </a:bodyPr>
          <a:lstStyle/>
          <a:p>
            <a:r>
              <a:rPr lang="ru-RU" dirty="0" smtClean="0"/>
              <a:t>Ребенок должен чувствовать себя комфортно и защищено;</a:t>
            </a:r>
          </a:p>
          <a:p>
            <a:r>
              <a:rPr lang="ru-RU" dirty="0" smtClean="0"/>
              <a:t>Ребенок должен развиваться под влиянием полноценной среды общения со сверстниками;</a:t>
            </a:r>
          </a:p>
          <a:p>
            <a:r>
              <a:rPr lang="ru-RU" dirty="0" smtClean="0"/>
              <a:t>Ребенок должен воспитываться под влиянием семейных традиций, трудовых и национальных укладов;</a:t>
            </a:r>
          </a:p>
          <a:p>
            <a:endParaRPr lang="ru-RU" dirty="0" smtClean="0"/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086475" y="6332220"/>
          <a:ext cx="3057525" cy="525780"/>
        </p:xfrm>
        <a:graphic>
          <a:graphicData uri="http://schemas.openxmlformats.org/drawingml/2006/table">
            <a:tbl>
              <a:tblPr/>
              <a:tblGrid>
                <a:gridCol w="1348889"/>
                <a:gridCol w="1708636"/>
              </a:tblGrid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КАЗАЧИНСКИЙ РАЙОННЫЙ АВГУСТОВСКИЙ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ПЕДАГОГИЧЕСКИЙ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СОВЕТ/2015/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857232"/>
            <a:ext cx="7467600" cy="4525963"/>
          </a:xfrm>
        </p:spPr>
        <p:txBody>
          <a:bodyPr anchor="ctr">
            <a:normAutofit lnSpcReduction="10000"/>
          </a:bodyPr>
          <a:lstStyle/>
          <a:p>
            <a:r>
              <a:rPr lang="ru-RU" dirty="0" smtClean="0"/>
              <a:t>Ребенок должен учится у квалифицированных педагогов, мотивированных на результат;</a:t>
            </a:r>
          </a:p>
          <a:p>
            <a:r>
              <a:rPr lang="ru-RU" dirty="0" smtClean="0"/>
              <a:t>Ребенок, проживающий и получающий образование в Казачинском районе должен  иметь возможность на получение качественного образования в соответствии с его потребностями и особенностями;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086475" y="6332220"/>
          <a:ext cx="3057525" cy="525780"/>
        </p:xfrm>
        <a:graphic>
          <a:graphicData uri="http://schemas.openxmlformats.org/drawingml/2006/table">
            <a:tbl>
              <a:tblPr/>
              <a:tblGrid>
                <a:gridCol w="1348889"/>
                <a:gridCol w="1708636"/>
              </a:tblGrid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КАЗАЧИНСКИЙ РАЙОННЫЙ АВГУСТОВСКИЙ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ПЕДАГОГИЧЕСКИЙ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СОВЕТ/2015/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642918"/>
            <a:ext cx="7467600" cy="5214974"/>
          </a:xfrm>
        </p:spPr>
        <p:txBody>
          <a:bodyPr anchor="ctr">
            <a:normAutofit/>
          </a:bodyPr>
          <a:lstStyle/>
          <a:p>
            <a:r>
              <a:rPr lang="ru-RU" dirty="0" smtClean="0"/>
              <a:t>Родители должны быть уверены, что образование, которое получает ребенок, позволит ему успешно определиться и самореализоваться дальнейшей жизни;</a:t>
            </a:r>
          </a:p>
          <a:p>
            <a:r>
              <a:rPr lang="ru-RU" dirty="0" smtClean="0"/>
              <a:t>Учитель должен иметь возможность на профессиональное развитие и сотрудничество; </a:t>
            </a:r>
          </a:p>
          <a:p>
            <a:r>
              <a:rPr lang="ru-RU" dirty="0" smtClean="0"/>
              <a:t>Статус учителя должен быть признан в профессиональной среде и обществе;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086475" y="6332220"/>
          <a:ext cx="3057525" cy="525780"/>
        </p:xfrm>
        <a:graphic>
          <a:graphicData uri="http://schemas.openxmlformats.org/drawingml/2006/table">
            <a:tbl>
              <a:tblPr/>
              <a:tblGrid>
                <a:gridCol w="1348889"/>
                <a:gridCol w="1708636"/>
              </a:tblGrid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КАЗАЧИНСКИЙ РАЙОННЫЙ АВГУСТОВСКИЙ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ПЕДАГОГИЧЕСКИЙ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СОВЕТ/2015/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571480"/>
            <a:ext cx="7467600" cy="5286412"/>
          </a:xfrm>
        </p:spPr>
        <p:txBody>
          <a:bodyPr anchor="ctr"/>
          <a:lstStyle/>
          <a:p>
            <a:r>
              <a:rPr lang="ru-RU" dirty="0" smtClean="0"/>
              <a:t>Старшие поколение для системы образования является хранителем и носителем традиций и истории;</a:t>
            </a:r>
          </a:p>
          <a:p>
            <a:r>
              <a:rPr lang="ru-RU" dirty="0" smtClean="0"/>
              <a:t>Население района является главным партнером в формировании независимой системы оценки качества образования;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086475" y="6332220"/>
          <a:ext cx="3057525" cy="525780"/>
        </p:xfrm>
        <a:graphic>
          <a:graphicData uri="http://schemas.openxmlformats.org/drawingml/2006/table">
            <a:tbl>
              <a:tblPr/>
              <a:tblGrid>
                <a:gridCol w="1348889"/>
                <a:gridCol w="1708636"/>
              </a:tblGrid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КАЗАЧИНСКИЙ РАЙОННЫЙ АВГУСТОВСКИЙ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ПЕДАГОГИЧЕСКИЙ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СОВЕТ/2015/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Impact" pitchFamily="34" charset="0"/>
              </a:rPr>
              <a:t>Стратегическая цель </a:t>
            </a:r>
            <a:endParaRPr lang="ru-RU" dirty="0">
              <a:latin typeface="Impact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ru-RU" dirty="0" smtClean="0"/>
              <a:t>Создание образовательной среды становления практик профессионального сотрудничество, в получении системных результатов, позволяющих ребенку успешно реализоваться в обучении и дальнейшей жизни.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086475" y="6332220"/>
          <a:ext cx="3057525" cy="525780"/>
        </p:xfrm>
        <a:graphic>
          <a:graphicData uri="http://schemas.openxmlformats.org/drawingml/2006/table">
            <a:tbl>
              <a:tblPr/>
              <a:tblGrid>
                <a:gridCol w="1348889"/>
                <a:gridCol w="1708636"/>
              </a:tblGrid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КАЗАЧИНСКИЙ РАЙОННЫЙ АВГУСТОВСКИЙ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ПЕДАГОГИЧЕСКИЙ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СОВЕТ/2015/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Impact" pitchFamily="34" charset="0"/>
              </a:rPr>
              <a:t>Задачи</a:t>
            </a:r>
            <a:endParaRPr lang="ru-RU" dirty="0">
              <a:latin typeface="Impact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ru-RU" dirty="0" smtClean="0"/>
              <a:t>Разработать и реализовать муниципальную модель введения профессионального стандарта педагога (воспитателя).</a:t>
            </a:r>
          </a:p>
          <a:p>
            <a:r>
              <a:rPr lang="ru-RU" dirty="0" smtClean="0"/>
              <a:t>Создать условия для формирования и развития внутренних и внешних профессиональных коопераций;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086475" y="6332220"/>
          <a:ext cx="3057525" cy="525780"/>
        </p:xfrm>
        <a:graphic>
          <a:graphicData uri="http://schemas.openxmlformats.org/drawingml/2006/table">
            <a:tbl>
              <a:tblPr/>
              <a:tblGrid>
                <a:gridCol w="1348889"/>
                <a:gridCol w="1708636"/>
              </a:tblGrid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КАЗАЧИНСКИЙ РАЙОННЫЙ АВГУСТОВСКИЙ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ПЕДАГОГИЧЕСКИЙ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СОВЕТ/2015/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85852" y="1214422"/>
            <a:ext cx="7467600" cy="4525963"/>
          </a:xfrm>
        </p:spPr>
        <p:txBody>
          <a:bodyPr anchor="ctr">
            <a:normAutofit lnSpcReduction="10000"/>
          </a:bodyPr>
          <a:lstStyle/>
          <a:p>
            <a:r>
              <a:rPr lang="ru-RU" dirty="0" smtClean="0"/>
              <a:t>Организовать работу по пониманию и определению новых образовательных результатов, выявлению и тиражированию способов их достижения и оценивания.</a:t>
            </a:r>
          </a:p>
          <a:p>
            <a:r>
              <a:rPr lang="ru-RU" dirty="0" smtClean="0"/>
              <a:t>Формировать перечень новых образовательных результатов, определяющих успеваемость ребенка в обучении и дальнейшей жизни.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086475" y="6332220"/>
          <a:ext cx="3057525" cy="525780"/>
        </p:xfrm>
        <a:graphic>
          <a:graphicData uri="http://schemas.openxmlformats.org/drawingml/2006/table">
            <a:tbl>
              <a:tblPr/>
              <a:tblGrid>
                <a:gridCol w="1348889"/>
                <a:gridCol w="1708636"/>
              </a:tblGrid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КАЗАЧИНСКИЙ РАЙОННЫЙ АВГУСТОВСКИЙ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ПЕДАГОГИЧЕСКИЙ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СОВЕТ/2015/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</p:spPr>
        <p:txBody>
          <a:bodyPr/>
          <a:lstStyle/>
          <a:p>
            <a:pPr algn="ctr"/>
            <a:r>
              <a:rPr lang="ru-RU" dirty="0" smtClean="0">
                <a:latin typeface="Impact" pitchFamily="34" charset="0"/>
              </a:rPr>
              <a:t>Задачи</a:t>
            </a:r>
            <a:endParaRPr lang="ru-RU" dirty="0">
              <a:latin typeface="Impac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1214422"/>
            <a:ext cx="7467600" cy="4525963"/>
          </a:xfrm>
        </p:spPr>
        <p:txBody>
          <a:bodyPr anchor="ctr"/>
          <a:lstStyle/>
          <a:p>
            <a:r>
              <a:rPr lang="ru-RU" dirty="0" smtClean="0"/>
              <a:t>Создать условия для поддержки инициативных проектов по реализации концепции воспитания и дополнительного образования.</a:t>
            </a:r>
          </a:p>
          <a:p>
            <a:r>
              <a:rPr lang="ru-RU" dirty="0" smtClean="0"/>
              <a:t>Формировать личностные компетенции средствами литературы и искусства.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086475" y="6332220"/>
          <a:ext cx="3057525" cy="525780"/>
        </p:xfrm>
        <a:graphic>
          <a:graphicData uri="http://schemas.openxmlformats.org/drawingml/2006/table">
            <a:tbl>
              <a:tblPr/>
              <a:tblGrid>
                <a:gridCol w="1348889"/>
                <a:gridCol w="1708636"/>
              </a:tblGrid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КАЗАЧИНСКИЙ РАЙОННЫЙ АВГУСТОВСКИЙ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ПЕДАГОГИЧЕСКИЙ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СОВЕТ/2015/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</p:spPr>
        <p:txBody>
          <a:bodyPr/>
          <a:lstStyle/>
          <a:p>
            <a:pPr algn="ctr"/>
            <a:r>
              <a:rPr lang="ru-RU" dirty="0" smtClean="0">
                <a:latin typeface="Impact" pitchFamily="34" charset="0"/>
              </a:rPr>
              <a:t>Задачи</a:t>
            </a:r>
            <a:endParaRPr lang="ru-RU" dirty="0">
              <a:latin typeface="Impac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Impact" pitchFamily="34" charset="0"/>
              </a:rPr>
              <a:t>Направления деятельности МСО</a:t>
            </a:r>
            <a:endParaRPr lang="ru-RU" dirty="0">
              <a:latin typeface="Impact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anchor="ctr">
            <a:normAutofit fontScale="92500" lnSpcReduction="20000"/>
          </a:bodyPr>
          <a:lstStyle/>
          <a:p>
            <a:r>
              <a:rPr lang="ru-RU" dirty="0" smtClean="0"/>
              <a:t>Развитие кадрового потенциала;</a:t>
            </a:r>
          </a:p>
          <a:p>
            <a:r>
              <a:rPr lang="ru-RU" dirty="0" smtClean="0"/>
              <a:t>Достижение новых образовательных результатов;</a:t>
            </a:r>
          </a:p>
          <a:p>
            <a:r>
              <a:rPr lang="ru-RU" dirty="0" smtClean="0"/>
              <a:t>Управление изменениями на основе муниципальной и региональной образовательной политики;</a:t>
            </a:r>
          </a:p>
          <a:p>
            <a:r>
              <a:rPr lang="ru-RU" dirty="0" smtClean="0"/>
              <a:t>Развитие технологичности образования средствами профессиональных коопераций;</a:t>
            </a:r>
          </a:p>
          <a:p>
            <a:r>
              <a:rPr lang="ru-RU" dirty="0" smtClean="0"/>
              <a:t>Модернизация инфраструктуры образовательной сети;</a:t>
            </a:r>
          </a:p>
          <a:p>
            <a:endParaRPr lang="ru-RU" dirty="0" smtClean="0"/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086475" y="6332220"/>
          <a:ext cx="3057525" cy="525780"/>
        </p:xfrm>
        <a:graphic>
          <a:graphicData uri="http://schemas.openxmlformats.org/drawingml/2006/table">
            <a:tbl>
              <a:tblPr/>
              <a:tblGrid>
                <a:gridCol w="1348889"/>
                <a:gridCol w="1708636"/>
              </a:tblGrid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КАЗАЧИНСКИЙ РАЙОННЫЙ АВГУСТОВСКИЙ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ПЕДАГОГИЧЕСКИЙ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СОВЕТ/2015/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3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itchFamily="34" charset="0"/>
                <a:ea typeface="+mj-ea"/>
                <a:cs typeface="+mj-cs"/>
              </a:rPr>
              <a:t>Муниципальные стратегические проекты</a:t>
            </a:r>
            <a:endParaRPr kumimoji="0" lang="ru-RU" sz="43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Impact" pitchFamily="34" charset="0"/>
              <a:ea typeface="+mj-ea"/>
              <a:cs typeface="+mj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1538" y="1285860"/>
            <a:ext cx="7429552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buFont typeface="Arial" pitchFamily="34" charset="0"/>
              <a:buChar char="•"/>
            </a:pPr>
            <a:r>
              <a:rPr lang="ru-RU" sz="2400" b="1" dirty="0" smtClean="0"/>
              <a:t>Обеспечение преемственности результатов  освоения образовательной программы в условиях ФГОС</a:t>
            </a:r>
            <a:r>
              <a:rPr lang="ru-RU" sz="3000" b="1" dirty="0" smtClean="0"/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571604" y="2571744"/>
            <a:ext cx="73581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b="1" dirty="0" smtClean="0"/>
              <a:t>Формирование новых (метапредметных) результатов в математике через организацию внеурочной деятельности.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571572" y="3786190"/>
            <a:ext cx="75724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b="1" dirty="0" smtClean="0"/>
              <a:t>Муниципальная модель введения профессионального стандарта через организацию аттестации педагогических работников</a:t>
            </a:r>
            <a:endParaRPr lang="ru-RU" sz="2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643042" y="5072074"/>
            <a:ext cx="74295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b="1" dirty="0" smtClean="0"/>
              <a:t>Формирование новых образовательных результатов через неурочные формы организации учебных занятий.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Андрей\Desktop\главна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214315"/>
            <a:ext cx="9144000" cy="64293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319</TotalTime>
  <Words>514</Words>
  <Application>Microsoft Office PowerPoint</Application>
  <PresentationFormat>Экран (4:3)</PresentationFormat>
  <Paragraphs>85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Солнцестояние</vt:lpstr>
      <vt:lpstr>Слайд 1</vt:lpstr>
      <vt:lpstr>Муниципальные стратегические проекты</vt:lpstr>
      <vt:lpstr>Муниципальные стратегические проекты</vt:lpstr>
      <vt:lpstr>Муниципальные стратегические проекты</vt:lpstr>
      <vt:lpstr>Муниципальные стратегические проекты</vt:lpstr>
      <vt:lpstr>Миссия</vt:lpstr>
      <vt:lpstr>Ценностные принципы деятельности муниципальной системы образования </vt:lpstr>
      <vt:lpstr>Слайд 8</vt:lpstr>
      <vt:lpstr>Слайд 9</vt:lpstr>
      <vt:lpstr>Слайд 10</vt:lpstr>
      <vt:lpstr>Стратегическая цель </vt:lpstr>
      <vt:lpstr>Задачи</vt:lpstr>
      <vt:lpstr>Задачи</vt:lpstr>
      <vt:lpstr>Задачи</vt:lpstr>
      <vt:lpstr>Направления деятельности МСО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«Стратегия развития муниципальной системы образования : реализация базовых проектов»</dc:title>
  <cp:lastModifiedBy>Андрей</cp:lastModifiedBy>
  <cp:revision>37</cp:revision>
  <dcterms:modified xsi:type="dcterms:W3CDTF">2015-08-27T02:35:19Z</dcterms:modified>
</cp:coreProperties>
</file>