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A537AC3-24C8-4C1C-A8BE-6F78F7C42AC4}" type="datetimeFigureOut">
              <a:rPr lang="ru-RU" smtClean="0"/>
              <a:pPr/>
              <a:t>23.01.2017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DB8C7B-0C59-40D4-A6A4-B2ADCB706CB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85729"/>
            <a:ext cx="8458200" cy="2143139"/>
          </a:xfrm>
        </p:spPr>
        <p:txBody>
          <a:bodyPr/>
          <a:lstStyle/>
          <a:p>
            <a:r>
              <a:rPr lang="ru-RU" dirty="0" smtClean="0"/>
              <a:t>		</a:t>
            </a:r>
            <a:r>
              <a:rPr lang="ru-RU" sz="4800" b="1" dirty="0" smtClean="0"/>
              <a:t>МБОУ Рождественская СОШ</a:t>
            </a:r>
            <a:endParaRPr lang="ru-RU" sz="48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 smtClean="0"/>
              <a:t>Учитель математики: Жилякова Т.В.</a:t>
            </a:r>
            <a:endParaRPr lang="ru-RU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1368151"/>
          </a:xfrm>
        </p:spPr>
        <p:txBody>
          <a:bodyPr/>
          <a:lstStyle/>
          <a:p>
            <a:pPr algn="ctr"/>
            <a:r>
              <a:rPr lang="ru-RU" dirty="0" smtClean="0"/>
              <a:t>Треугольник - это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988840"/>
            <a:ext cx="7088832" cy="3960440"/>
          </a:xfrm>
        </p:spPr>
        <p:txBody>
          <a:bodyPr>
            <a:normAutofit/>
          </a:bodyPr>
          <a:lstStyle/>
          <a:p>
            <a:endParaRPr lang="ru-RU" sz="3200" b="1" i="1" dirty="0" smtClean="0"/>
          </a:p>
          <a:p>
            <a:endParaRPr lang="ru-RU" sz="3200" b="1" i="1" dirty="0" smtClean="0"/>
          </a:p>
          <a:p>
            <a:r>
              <a:rPr lang="ru-RU" sz="3200" b="1" i="1" dirty="0" smtClean="0"/>
              <a:t>геометрическая фигура, состоящая из трёх точек, не лежащих на одной прямой, и трёх отрезков попарно соединяющих эти точки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235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 ТРЕУГОЛЬНИК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183880" cy="4410816"/>
          </a:xfrm>
        </p:spPr>
        <p:txBody>
          <a:bodyPr/>
          <a:lstStyle/>
          <a:p>
            <a:pPr>
              <a:buNone/>
            </a:pPr>
            <a:r>
              <a:rPr lang="ru-RU" sz="3200" b="1" i="1" dirty="0" smtClean="0"/>
              <a:t>Т</a:t>
            </a:r>
            <a:endParaRPr lang="ru-RU" sz="3200" b="1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39552" y="1772816"/>
            <a:ext cx="1224136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 smtClean="0"/>
              <a:t>Равнобедренный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600" b="1" dirty="0" smtClean="0"/>
              <a:t>треугольник</a:t>
            </a:r>
            <a:endParaRPr lang="ru-RU" sz="1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1772816"/>
            <a:ext cx="1224136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 smtClean="0"/>
              <a:t>Разносторонний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600" b="1" dirty="0" smtClean="0"/>
              <a:t>треугольник</a:t>
            </a:r>
            <a:endParaRPr lang="ru-RU" sz="16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203848" y="1772816"/>
            <a:ext cx="1224136" cy="2520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 smtClean="0"/>
              <a:t>Равносторонний</a:t>
            </a:r>
          </a:p>
          <a:p>
            <a:pPr algn="ctr"/>
            <a:r>
              <a:rPr lang="ru-RU" sz="1600" b="1" dirty="0" smtClean="0"/>
              <a:t> треугольник</a:t>
            </a:r>
            <a:endParaRPr lang="ru-RU" sz="16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788024" y="1772816"/>
            <a:ext cx="1152128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/>
              <a:t>ПРЯМОУГОЛЬНЫЙ</a:t>
            </a:r>
          </a:p>
          <a:p>
            <a:pPr algn="ctr"/>
            <a:r>
              <a:rPr lang="ru-RU" sz="1600" b="1" dirty="0" smtClean="0"/>
              <a:t>треугольник</a:t>
            </a:r>
            <a:endParaRPr lang="ru-RU" sz="16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012160" y="1772816"/>
            <a:ext cx="1152128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 smtClean="0"/>
              <a:t>ОСТРОУГОЛЬНЫЙ</a:t>
            </a:r>
          </a:p>
          <a:p>
            <a:pPr algn="ctr"/>
            <a:r>
              <a:rPr lang="ru-RU" sz="1600" b="1" dirty="0" smtClean="0"/>
              <a:t>треугольник</a:t>
            </a:r>
            <a:endParaRPr lang="ru-RU" sz="16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7236296" y="1772816"/>
            <a:ext cx="1152128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600" b="1" dirty="0" smtClean="0"/>
              <a:t>Тупоугольный</a:t>
            </a:r>
            <a:r>
              <a:rPr lang="ru-RU" sz="1400" b="1" dirty="0" smtClean="0"/>
              <a:t> </a:t>
            </a:r>
          </a:p>
          <a:p>
            <a:pPr algn="ctr"/>
            <a:r>
              <a:rPr lang="ru-RU" sz="1600" b="1" dirty="0" smtClean="0"/>
              <a:t>треугольник</a:t>
            </a:r>
            <a:endParaRPr lang="ru-RU" sz="1600" b="1" dirty="0"/>
          </a:p>
        </p:txBody>
      </p:sp>
      <p:cxnSp>
        <p:nvCxnSpPr>
          <p:cNvPr id="19" name="Прямая со стрелкой 18"/>
          <p:cNvCxnSpPr>
            <a:endCxn id="11" idx="0"/>
          </p:cNvCxnSpPr>
          <p:nvPr/>
        </p:nvCxnSpPr>
        <p:spPr>
          <a:xfrm flipH="1">
            <a:off x="2447764" y="980728"/>
            <a:ext cx="756084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3" idx="0"/>
          </p:cNvCxnSpPr>
          <p:nvPr/>
        </p:nvCxnSpPr>
        <p:spPr>
          <a:xfrm>
            <a:off x="4644008" y="980728"/>
            <a:ext cx="720080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endCxn id="14" idx="0"/>
          </p:cNvCxnSpPr>
          <p:nvPr/>
        </p:nvCxnSpPr>
        <p:spPr>
          <a:xfrm>
            <a:off x="4644008" y="980728"/>
            <a:ext cx="194421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endCxn id="15" idx="0"/>
          </p:cNvCxnSpPr>
          <p:nvPr/>
        </p:nvCxnSpPr>
        <p:spPr>
          <a:xfrm>
            <a:off x="4644008" y="980728"/>
            <a:ext cx="3168352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907704" y="1052737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dirty="0" smtClean="0">
                <a:solidFill>
                  <a:srgbClr val="FF0000"/>
                </a:solidFill>
              </a:rPr>
              <a:t> ПО СООТНЕШЕНИЮ ДЛИН СТОРОН</a:t>
            </a:r>
            <a:endParaRPr lang="ru-RU" sz="1000" b="1" i="1" dirty="0">
              <a:solidFill>
                <a:srgbClr val="FF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96136" y="1052736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dirty="0" smtClean="0">
                <a:solidFill>
                  <a:srgbClr val="FF0000"/>
                </a:solidFill>
              </a:rPr>
              <a:t>ПО ВЕЛИЧИНЕ НАИБОЛЬШЕГО УГЛА</a:t>
            </a:r>
            <a:endParaRPr lang="ru-RU" sz="1000" b="1" i="1" dirty="0">
              <a:solidFill>
                <a:srgbClr val="FF0000"/>
              </a:solidFill>
            </a:endParaRPr>
          </a:p>
        </p:txBody>
      </p:sp>
      <p:cxnSp>
        <p:nvCxnSpPr>
          <p:cNvPr id="64" name="Прямая со стрелкой 63"/>
          <p:cNvCxnSpPr>
            <a:endCxn id="12" idx="0"/>
          </p:cNvCxnSpPr>
          <p:nvPr/>
        </p:nvCxnSpPr>
        <p:spPr>
          <a:xfrm>
            <a:off x="3203848" y="980728"/>
            <a:ext cx="61206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endCxn id="10" idx="0"/>
          </p:cNvCxnSpPr>
          <p:nvPr/>
        </p:nvCxnSpPr>
        <p:spPr>
          <a:xfrm flipH="1">
            <a:off x="1151620" y="980728"/>
            <a:ext cx="2052228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556792"/>
            <a:ext cx="8183880" cy="4536504"/>
          </a:xfrm>
        </p:spPr>
        <p:txBody>
          <a:bodyPr>
            <a:normAutofit/>
          </a:bodyPr>
          <a:lstStyle/>
          <a:p>
            <a:r>
              <a:rPr lang="ru-RU" sz="4000" i="1" dirty="0" smtClean="0"/>
              <a:t>это треугольник, у которого две стороны равны, а третья сторона неравная им</a:t>
            </a:r>
            <a:endParaRPr lang="ru-RU" sz="4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466600"/>
          </a:xfrm>
        </p:spPr>
        <p:txBody>
          <a:bodyPr/>
          <a:lstStyle/>
          <a:p>
            <a:r>
              <a:rPr lang="ru-RU" sz="3600" b="1" dirty="0" smtClean="0"/>
              <a:t>Равнобедренный треугольник </a:t>
            </a:r>
            <a:r>
              <a:rPr lang="ru-RU" dirty="0" smtClean="0"/>
              <a:t>–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268760"/>
            <a:ext cx="8183880" cy="4766280"/>
          </a:xfrm>
        </p:spPr>
        <p:txBody>
          <a:bodyPr>
            <a:noAutofit/>
          </a:bodyPr>
          <a:lstStyle/>
          <a:p>
            <a:r>
              <a:rPr lang="ru-RU" sz="2000" dirty="0" smtClean="0"/>
              <a:t>1.Что называется </a:t>
            </a:r>
            <a:r>
              <a:rPr lang="ru-RU" sz="2000" i="1" dirty="0" smtClean="0">
                <a:solidFill>
                  <a:srgbClr val="FF0000"/>
                </a:solidFill>
              </a:rPr>
              <a:t>равнобедренным треугольником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2. что считается </a:t>
            </a:r>
            <a:r>
              <a:rPr lang="ru-RU" sz="2000" i="1" dirty="0" smtClean="0">
                <a:solidFill>
                  <a:srgbClr val="FF0000"/>
                </a:solidFill>
              </a:rPr>
              <a:t>боковой стороной равнобедренного треугольника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3. что понимается </a:t>
            </a:r>
            <a:r>
              <a:rPr lang="ru-RU" sz="2000" i="1" dirty="0" smtClean="0"/>
              <a:t>под </a:t>
            </a:r>
            <a:r>
              <a:rPr lang="ru-RU" sz="2000" i="1" dirty="0" smtClean="0">
                <a:solidFill>
                  <a:srgbClr val="FF0000"/>
                </a:solidFill>
              </a:rPr>
              <a:t>основанием равнобедренного треугольника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4. что представляет собой </a:t>
            </a:r>
            <a:r>
              <a:rPr lang="ru-RU" sz="2000" i="1" dirty="0" smtClean="0">
                <a:solidFill>
                  <a:srgbClr val="FF0000"/>
                </a:solidFill>
              </a:rPr>
              <a:t>высота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5. что выражает</a:t>
            </a:r>
            <a:r>
              <a:rPr lang="en-US" sz="2000" dirty="0" smtClean="0"/>
              <a:t> </a:t>
            </a:r>
            <a:r>
              <a:rPr lang="ru-RU" sz="2000" i="1" dirty="0" smtClean="0">
                <a:solidFill>
                  <a:srgbClr val="FF0000"/>
                </a:solidFill>
              </a:rPr>
              <a:t>формула                         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6. что является </a:t>
            </a:r>
            <a:r>
              <a:rPr lang="ru-RU" sz="2000" i="1" dirty="0" smtClean="0">
                <a:solidFill>
                  <a:srgbClr val="FF0000"/>
                </a:solidFill>
              </a:rPr>
              <a:t>биссектрисой треугольника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7. что такое </a:t>
            </a:r>
            <a:r>
              <a:rPr lang="ru-RU" sz="2000" i="1" dirty="0" smtClean="0">
                <a:solidFill>
                  <a:srgbClr val="FF0000"/>
                </a:solidFill>
              </a:rPr>
              <a:t>медиана треугольника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8. каковы свойства и виды </a:t>
            </a:r>
            <a:r>
              <a:rPr lang="ru-RU" sz="2000" i="1" dirty="0" smtClean="0">
                <a:solidFill>
                  <a:srgbClr val="FF0000"/>
                </a:solidFill>
              </a:rPr>
              <a:t>равнобедренного треугольника</a:t>
            </a:r>
            <a:r>
              <a:rPr lang="ru-RU" sz="2000" i="1" dirty="0" smtClean="0"/>
              <a:t>?</a:t>
            </a:r>
            <a:br>
              <a:rPr lang="ru-RU" sz="2000" i="1" dirty="0" smtClean="0"/>
            </a:br>
            <a:r>
              <a:rPr lang="ru-RU" sz="2000" dirty="0" smtClean="0"/>
              <a:t>9. в чём заключается сущность </a:t>
            </a:r>
            <a:r>
              <a:rPr lang="ru-RU" sz="2000" i="1" dirty="0" smtClean="0">
                <a:solidFill>
                  <a:srgbClr val="FF0000"/>
                </a:solidFill>
              </a:rPr>
              <a:t>построения равнобедренного треугольника</a:t>
            </a:r>
            <a:r>
              <a:rPr lang="ru-RU" sz="2000" i="1" dirty="0" smtClean="0"/>
              <a:t>?</a:t>
            </a:r>
            <a:endParaRPr lang="ru-RU" sz="2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954432"/>
          </a:xfrm>
        </p:spPr>
        <p:txBody>
          <a:bodyPr/>
          <a:lstStyle/>
          <a:p>
            <a:r>
              <a:rPr lang="ru-RU" b="1" dirty="0" smtClean="0"/>
              <a:t>Карточка №</a:t>
            </a:r>
            <a:r>
              <a:rPr lang="ru-RU" sz="2000" b="1" i="1" dirty="0" smtClean="0"/>
              <a:t>1(ВОПРОС-ПОНЯТИЕ)</a:t>
            </a:r>
            <a:endParaRPr lang="ru-RU" sz="2000" b="1" i="1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923928" y="3645024"/>
          <a:ext cx="1296144" cy="288032"/>
        </p:xfrm>
        <a:graphic>
          <a:graphicData uri="http://schemas.openxmlformats.org/presentationml/2006/ole">
            <p:oleObj spid="_x0000_s1026" name="Формула" r:id="rId3" imgW="79992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Карточка №</a:t>
            </a:r>
            <a:r>
              <a:rPr lang="ru-RU" sz="2800" dirty="0" smtClean="0"/>
              <a:t>2(</a:t>
            </a:r>
            <a:r>
              <a:rPr lang="ru-RU" sz="2400" i="1" dirty="0" smtClean="0"/>
              <a:t>вопрос-суждение</a:t>
            </a:r>
            <a:r>
              <a:rPr lang="ru-RU" sz="2800" dirty="0" smtClean="0"/>
              <a:t>)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196752"/>
            <a:ext cx="8686800" cy="5184576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1.чем объяснить, что </a:t>
            </a:r>
            <a:r>
              <a:rPr lang="ru-RU" sz="2400" i="1" dirty="0" smtClean="0">
                <a:solidFill>
                  <a:srgbClr val="FF0000"/>
                </a:solidFill>
              </a:rPr>
              <a:t>треугольник, у которого углы при основании равны, является равнобедренным?</a:t>
            </a:r>
          </a:p>
          <a:p>
            <a:r>
              <a:rPr lang="ru-RU" sz="2400" dirty="0" smtClean="0"/>
              <a:t>2. как доказать , что </a:t>
            </a:r>
            <a:r>
              <a:rPr lang="ru-RU" sz="2400" i="1" dirty="0" smtClean="0">
                <a:solidFill>
                  <a:srgbClr val="FF0000"/>
                </a:solidFill>
              </a:rPr>
              <a:t>прямоугольный треугольник с углом 45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ْ</a:t>
            </a:r>
          </a:p>
          <a:p>
            <a:r>
              <a:rPr lang="ru-RU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является равнобедренным треугольником?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3. в каком случае 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треугольник является равнобедренным треугольником?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4. когда 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медиана в треугольнике является и высотой, и биссектрисой?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5. каким образом 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отличается равносторонний треугольник от равнобедренного?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6. вследствие чего 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равнобедренный треугольник может быть прямоугольным, тупоугольным, остроугольным?</a:t>
            </a:r>
          </a:p>
          <a:p>
            <a:r>
              <a:rPr lang="ru-RU" sz="2400" dirty="0" smtClean="0">
                <a:latin typeface="Times New Roman"/>
                <a:cs typeface="Times New Roman"/>
              </a:rPr>
              <a:t>7. почему </a:t>
            </a:r>
            <a:r>
              <a:rPr lang="ru-RU" sz="2400" i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треугольник АВС, у которого угол А равен углу В, является равнобедренным?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Карточка №5 </a:t>
            </a:r>
            <a:r>
              <a:rPr lang="ru-RU" sz="2000" i="1" dirty="0" smtClean="0"/>
              <a:t>(категории)</a:t>
            </a:r>
            <a:endParaRPr lang="ru-RU" sz="20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/>
              <a:t>1.качество-количество</a:t>
            </a:r>
          </a:p>
          <a:p>
            <a:r>
              <a:rPr lang="ru-RU" b="1" i="1" dirty="0" smtClean="0"/>
              <a:t>2.содержание-форма</a:t>
            </a:r>
          </a:p>
          <a:p>
            <a:r>
              <a:rPr lang="ru-RU" b="1" i="1" dirty="0" smtClean="0"/>
              <a:t>3.первичное-вторичное</a:t>
            </a:r>
          </a:p>
          <a:p>
            <a:r>
              <a:rPr lang="ru-RU" b="1" i="1" dirty="0" smtClean="0"/>
              <a:t>4.Сущность-явление</a:t>
            </a:r>
          </a:p>
          <a:p>
            <a:r>
              <a:rPr lang="ru-RU" b="1" i="1" dirty="0" smtClean="0"/>
              <a:t>5.единство-многообразие</a:t>
            </a:r>
          </a:p>
          <a:p>
            <a:r>
              <a:rPr lang="ru-RU" b="1" i="1" dirty="0" smtClean="0"/>
              <a:t>6.общее-частное</a:t>
            </a:r>
          </a:p>
          <a:p>
            <a:r>
              <a:rPr lang="ru-RU" b="1" i="1" dirty="0" smtClean="0"/>
              <a:t>7.причина-следствие</a:t>
            </a:r>
          </a:p>
          <a:p>
            <a:r>
              <a:rPr lang="ru-RU" b="1" i="1" dirty="0" smtClean="0"/>
              <a:t>8.общее-особенное-единичное</a:t>
            </a:r>
          </a:p>
          <a:p>
            <a:r>
              <a:rPr lang="ru-RU" b="1" i="1" dirty="0" smtClean="0"/>
              <a:t>9.пространство-время</a:t>
            </a:r>
          </a:p>
          <a:p>
            <a:r>
              <a:rPr lang="ru-RU" b="1" i="1" dirty="0" smtClean="0"/>
              <a:t>10.вожможность-действительность</a:t>
            </a:r>
          </a:p>
          <a:p>
            <a:r>
              <a:rPr lang="ru-RU" b="1" i="1" dirty="0" smtClean="0"/>
              <a:t>11.необходимость-случайность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0"/>
            <a:ext cx="8458200" cy="1222375"/>
          </a:xfrm>
        </p:spPr>
        <p:txBody>
          <a:bodyPr/>
          <a:lstStyle/>
          <a:p>
            <a:r>
              <a:rPr lang="ru-RU" dirty="0" smtClean="0"/>
              <a:t>Найдите лишнюю фигуру:</a:t>
            </a:r>
            <a:endParaRPr lang="ru-RU" dirty="0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i="1" dirty="0" smtClean="0"/>
              <a:t>КАК ДОКАЗАТЬ, ЧТО ФИГУРА №2 ЯВЛЯЕТСЯ РАВНОБЕДРЕННЫМ ТРЕУГОЛЬНИКОМ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4" name="Прямоугольный треугольник 3"/>
          <p:cNvSpPr/>
          <p:nvPr/>
        </p:nvSpPr>
        <p:spPr>
          <a:xfrm>
            <a:off x="1043608" y="1556792"/>
            <a:ext cx="914400" cy="141845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1</a:t>
            </a:r>
            <a:endParaRPr lang="ru-RU" sz="2400" b="1" dirty="0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2123728" y="1556792"/>
            <a:ext cx="1060704" cy="2232248"/>
          </a:xfrm>
          <a:prstGeom prst="triangle">
            <a:avLst>
              <a:gd name="adj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2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ый треугольник 7"/>
          <p:cNvSpPr/>
          <p:nvPr/>
        </p:nvSpPr>
        <p:spPr>
          <a:xfrm>
            <a:off x="6228184" y="1628800"/>
            <a:ext cx="2448272" cy="93610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4</a:t>
            </a:r>
            <a:endParaRPr lang="ru-RU" sz="2400" b="1" dirty="0"/>
          </a:p>
        </p:txBody>
      </p:sp>
      <p:sp>
        <p:nvSpPr>
          <p:cNvPr id="9" name="Прямоугольный треугольник 8"/>
          <p:cNvSpPr/>
          <p:nvPr/>
        </p:nvSpPr>
        <p:spPr>
          <a:xfrm>
            <a:off x="4067944" y="1484784"/>
            <a:ext cx="1512168" cy="2282552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2400" b="1" dirty="0" smtClean="0"/>
              <a:t>3</a:t>
            </a:r>
            <a:endParaRPr lang="ru-RU" sz="2400" b="1" dirty="0"/>
          </a:p>
        </p:txBody>
      </p:sp>
      <p:sp>
        <p:nvSpPr>
          <p:cNvPr id="10" name="Дуга 9"/>
          <p:cNvSpPr/>
          <p:nvPr/>
        </p:nvSpPr>
        <p:spPr>
          <a:xfrm>
            <a:off x="2051720" y="3573016"/>
            <a:ext cx="216024" cy="360040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уга 13"/>
          <p:cNvSpPr/>
          <p:nvPr/>
        </p:nvSpPr>
        <p:spPr>
          <a:xfrm flipH="1">
            <a:off x="3059832" y="3645024"/>
            <a:ext cx="144016" cy="288032"/>
          </a:xfrm>
          <a:prstGeom prst="arc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Дуга 14"/>
          <p:cNvSpPr/>
          <p:nvPr/>
        </p:nvSpPr>
        <p:spPr>
          <a:xfrm>
            <a:off x="539552" y="2564904"/>
            <a:ext cx="914400" cy="9144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3975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7" name="Дуга 16"/>
          <p:cNvSpPr/>
          <p:nvPr/>
        </p:nvSpPr>
        <p:spPr>
          <a:xfrm flipH="1" flipV="1">
            <a:off x="1547664" y="4077071"/>
            <a:ext cx="72008" cy="45719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4067944" y="3501008"/>
            <a:ext cx="21602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4283968" y="3501008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6228184" y="2348880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6372200" y="2348880"/>
            <a:ext cx="0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43608" y="2780928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187624" y="2780928"/>
            <a:ext cx="0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835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 доказать, что фигура №2 является равнобедренным треугольником?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Если в треугольнике два угла при основании равны, то такой треугольник называется равнобедренным,</a:t>
            </a:r>
          </a:p>
          <a:p>
            <a:r>
              <a:rPr lang="ru-RU" i="1" dirty="0" smtClean="0"/>
              <a:t>Фигура №2 имеет два равных угла при основании.</a:t>
            </a:r>
          </a:p>
          <a:p>
            <a:r>
              <a:rPr lang="ru-RU" i="1" dirty="0" smtClean="0"/>
              <a:t>Следовательно, фигура №2 является равнобедренным треугольником.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err="1" smtClean="0"/>
              <a:t>Субтест</a:t>
            </a:r>
            <a:r>
              <a:rPr lang="ru-RU" sz="2800" dirty="0" smtClean="0"/>
              <a:t>: «ОПРЕДЕЛЕНИЕ ПОНЯТИЙ» (</a:t>
            </a:r>
            <a:r>
              <a:rPr lang="ru-RU" sz="1800" i="1" dirty="0" smtClean="0"/>
              <a:t>ОТМЕТЬТЕ ЗНАКОМ  «+» ПРАВИЛЬНОЕ СОДЕРЖАНИЕ ПОНЯТИЯ И ЗНАКОМ «-» – НЕПРАВИЛЬНОЕ)</a:t>
            </a:r>
            <a:endParaRPr lang="ru-RU" sz="1800" i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04800" y="1554161"/>
          <a:ext cx="8686800" cy="4683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808"/>
                <a:gridCol w="6984776"/>
                <a:gridCol w="963216"/>
              </a:tblGrid>
              <a:tr h="93663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1.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МЕДИАНА ТРЕУГОЛЬНИКА – ОТРЕЗОК, СОЕДИНЯЩИЙ ВЕРШИНУ  ТРЕУГОЛЬНИКА С СЕРЕДИНОЙ ПРОТИВОПОЛОЖНОЙ СТОРОНЫ.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1Б.</a:t>
                      </a:r>
                      <a:endParaRPr lang="ru-RU" b="1" i="1" dirty="0"/>
                    </a:p>
                  </a:txBody>
                  <a:tcPr/>
                </a:tc>
              </a:tr>
              <a:tr h="93663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2.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БИССЕКТРИСА –</a:t>
                      </a:r>
                      <a:r>
                        <a:rPr lang="ru-RU" b="1" i="1" baseline="0" dirty="0" smtClean="0"/>
                        <a:t> ЛУЧ, ВЫХОДЯЩИЙ ИЗ ВЕРШИНЫ УГЛА.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1Б.</a:t>
                      </a:r>
                      <a:endParaRPr lang="ru-RU" b="1" i="1" dirty="0"/>
                    </a:p>
                  </a:txBody>
                  <a:tcPr/>
                </a:tc>
              </a:tr>
              <a:tr h="93663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3.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ВЫСОТА ТРЕУГОЛЬНИКА – ПЕРПЕНДИКУЛЯР, ПРОВЕДЁННЫЙ ИЗ ВЕРШИНЫ ТРЕУГОЛЬНИКА К ПРЯМОЙ, СОДЕРЖАЩЕЙ ПРОТИВОПОЛОЖНУЮ СТОРОНУ.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1Б.</a:t>
                      </a:r>
                      <a:endParaRPr lang="ru-RU" b="1" i="1" dirty="0"/>
                    </a:p>
                  </a:txBody>
                  <a:tcPr/>
                </a:tc>
              </a:tr>
              <a:tr h="93663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4.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ТРЕУГОЛЬНИК,</a:t>
                      </a:r>
                      <a:r>
                        <a:rPr lang="ru-RU" b="1" i="1" baseline="0" dirty="0" smtClean="0"/>
                        <a:t> У КОТОРОГО ДВЕ СТОРОНЫ РАВНЫ, А ТРЕТЬЯ НЕРАВНАЯ ИМ, РАВНОБЕДРЕННЫЙ.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1Б.</a:t>
                      </a:r>
                      <a:endParaRPr lang="ru-RU" b="1" i="1" dirty="0"/>
                    </a:p>
                  </a:txBody>
                  <a:tcPr/>
                </a:tc>
              </a:tr>
              <a:tr h="936630"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5.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ТРЕУГОЛЬНИК,</a:t>
                      </a:r>
                      <a:r>
                        <a:rPr lang="ru-RU" b="1" i="1" baseline="0" dirty="0" smtClean="0"/>
                        <a:t> У КОТОРОГО РАВНЫ ДВА УГЛА, - РАВНОСТОРОННИЙ.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/>
                        <a:t>1Б.</a:t>
                      </a:r>
                      <a:endParaRPr lang="ru-RU" b="1" i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167</TotalTime>
  <Words>365</Words>
  <Application>Microsoft Office PowerPoint</Application>
  <PresentationFormat>Экран (4:3)</PresentationFormat>
  <Paragraphs>73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Трек</vt:lpstr>
      <vt:lpstr>Формула</vt:lpstr>
      <vt:lpstr>  МБОУ Рождественская СОШ</vt:lpstr>
      <vt:lpstr>Треугольник - это</vt:lpstr>
      <vt:lpstr>                         ТРЕУГОЛЬНИК</vt:lpstr>
      <vt:lpstr>это треугольник, у которого две стороны равны, а третья сторона неравная им</vt:lpstr>
      <vt:lpstr>1.Что называется равнобедренным треугольником? 2. что считается боковой стороной равнобедренного треугольника? 3. что понимается под основанием равнобедренного треугольника? 4. что представляет собой высота? 5. что выражает формула                         ? 6. что является биссектрисой треугольника? 7. что такое медиана треугольника? 8. каковы свойства и виды равнобедренного треугольника? 9. в чём заключается сущность построения равнобедренного треугольника?</vt:lpstr>
      <vt:lpstr>Карточка №2(вопрос-суждение)</vt:lpstr>
      <vt:lpstr>Карточка №5 (категории)</vt:lpstr>
      <vt:lpstr>Найдите лишнюю фигуру:</vt:lpstr>
      <vt:lpstr>Как доказать, что фигура №2 является равнобедренным треугольником?</vt:lpstr>
      <vt:lpstr>Субтест: «ОПРЕДЕЛЕНИЕ ПОНЯТИЙ» (ОТМЕТЬТЕ ЗНАКОМ  «+» ПРАВИЛЬНОЕ СОДЕРЖАНИЕ ПОНЯТИЯ И ЗНАКОМ «-» – НЕПРАВИЛЬНОЕ)</vt:lpstr>
    </vt:vector>
  </TitlesOfParts>
  <Company>RePack by SPecialiST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Треугольник - это</dc:title>
  <dc:creator>Zavuch</dc:creator>
  <cp:lastModifiedBy>ОРГАНИЗАТОР</cp:lastModifiedBy>
  <cp:revision>22</cp:revision>
  <dcterms:created xsi:type="dcterms:W3CDTF">2017-01-17T04:38:40Z</dcterms:created>
  <dcterms:modified xsi:type="dcterms:W3CDTF">2017-01-23T04:18:26Z</dcterms:modified>
</cp:coreProperties>
</file>