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333" r:id="rId2"/>
    <p:sldId id="298" r:id="rId3"/>
    <p:sldId id="302" r:id="rId4"/>
    <p:sldId id="332" r:id="rId5"/>
    <p:sldId id="301" r:id="rId6"/>
    <p:sldId id="257" r:id="rId7"/>
    <p:sldId id="304" r:id="rId8"/>
    <p:sldId id="305" r:id="rId9"/>
    <p:sldId id="306" r:id="rId10"/>
    <p:sldId id="307" r:id="rId11"/>
    <p:sldId id="308" r:id="rId12"/>
    <p:sldId id="309" r:id="rId13"/>
    <p:sldId id="311" r:id="rId14"/>
    <p:sldId id="264" r:id="rId15"/>
    <p:sldId id="312" r:id="rId16"/>
    <p:sldId id="313" r:id="rId17"/>
    <p:sldId id="315" r:id="rId18"/>
    <p:sldId id="316" r:id="rId19"/>
    <p:sldId id="317" r:id="rId20"/>
    <p:sldId id="318" r:id="rId21"/>
    <p:sldId id="319" r:id="rId22"/>
    <p:sldId id="320" r:id="rId23"/>
    <p:sldId id="347" r:id="rId24"/>
    <p:sldId id="343" r:id="rId25"/>
    <p:sldId id="321" r:id="rId26"/>
    <p:sldId id="323" r:id="rId27"/>
    <p:sldId id="324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7E7E7"/>
    <a:srgbClr val="D9DCFF"/>
    <a:srgbClr val="A063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7022" autoAdjust="0"/>
  </p:normalViewPr>
  <p:slideViewPr>
    <p:cSldViewPr snapToGrid="0">
      <p:cViewPr varScale="1">
        <p:scale>
          <a:sx n="69" d="100"/>
          <a:sy n="69" d="100"/>
        </p:scale>
        <p:origin x="-132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6DD4C-EB8D-4526-878B-83CB492094C6}" type="datetimeFigureOut">
              <a:rPr lang="ru-RU" smtClean="0"/>
              <a:pPr/>
              <a:t>07.11.2019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F7A93-3E9F-44AC-BAA0-CD17D584028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69258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F7A93-3E9F-44AC-BAA0-CD17D584028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06359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F7A93-3E9F-44AC-BAA0-CD17D584028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2424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00" dirty="0" smtClean="0"/>
              <a:t>Три из четырех человек в возрасте 16-74 лет ежедневно или почти каждый день пользуются интернетом. Использование интернета больше фиксируется среди молодых людей, хотя различия между возрастными группами становятся менее заметными, чем 10 лет назад.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00" dirty="0" err="1" smtClean="0"/>
              <a:t>Цифровизация</a:t>
            </a:r>
            <a:r>
              <a:rPr lang="ru-RU" sz="700" dirty="0" smtClean="0"/>
              <a:t> может отразиться и на гражданском участии в различных мероприятиях и публичных обсуждениях. За последнее десятилетие число людей, читающих или загружающих новости в Интернете, увеличилось в среднем примерно на 40% в странах ОЭСР.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00" dirty="0" smtClean="0"/>
              <a:t>К 2017 году 65% людей использовали Интернет, чтобы быть в курсе новостей. Дешевый интернет открывает большие возможности, но в тоже время ставит вопрос о достоверности информации. Поисковые алгоритмы, которые адаптируют результаты к индивидуальным интересам, ведут к тому, что люди с большей вероятностью общаются онлайн с теми, кто придерживается сходных мнений и убеждений.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00" dirty="0" smtClean="0"/>
              <a:t>ЧТО ЭТО ЗНАЧИТ ДЛЯ ОБРАЗОВАНИЯ: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00" dirty="0" smtClean="0"/>
              <a:t>Необходимы современные навыки медиа и цифровой грамотности для успешной навигации в современном мире.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00" dirty="0" smtClean="0"/>
              <a:t>СКОЛКОВО: Страны, стремящиеся к формированию наукоемкого общества и конкурентоспособной экономики, как никогда озабочены необходимостью постоянного обновления знаний у населения, повышения квалификации сотрудников, расширения возможностей профессионального развития. Это вопрос тесной кооперации университетов и корпораций. Одним из таких примеров служит сотрудничество </a:t>
            </a:r>
            <a:r>
              <a:rPr lang="ru-RU" sz="700" dirty="0" err="1" smtClean="0"/>
              <a:t>Starbucks</a:t>
            </a:r>
            <a:r>
              <a:rPr lang="ru-RU" sz="700" dirty="0" smtClean="0"/>
              <a:t> с Университетом штата Аризона в разработке онлайн-курсов для своих сотрудников. AT&amp;T и </a:t>
            </a:r>
            <a:r>
              <a:rPr lang="ru-RU" sz="700" dirty="0" err="1" smtClean="0"/>
              <a:t>Udacity</a:t>
            </a:r>
            <a:r>
              <a:rPr lang="ru-RU" sz="700" dirty="0" smtClean="0"/>
              <a:t> создали «нано-степень»: короткий, целенаправленный курс, формирующий набор знаний и навыков, необходимых для позиций начального уровня в компании. Таких примеров – тысячи во всех странах. Как указывают исследователи NMC, одним из вызовов системы </a:t>
            </a:r>
            <a:r>
              <a:rPr lang="ru-RU" sz="700" dirty="0" err="1" smtClean="0"/>
              <a:t>life</a:t>
            </a:r>
            <a:r>
              <a:rPr lang="ru-RU" sz="700" dirty="0" smtClean="0"/>
              <a:t> </a:t>
            </a:r>
            <a:r>
              <a:rPr lang="ru-RU" sz="700" dirty="0" err="1" smtClean="0"/>
              <a:t>long</a:t>
            </a:r>
            <a:r>
              <a:rPr lang="ru-RU" sz="700" dirty="0" smtClean="0"/>
              <a:t> </a:t>
            </a:r>
            <a:r>
              <a:rPr lang="ru-RU" sz="700" dirty="0" err="1" smtClean="0"/>
              <a:t>learning</a:t>
            </a:r>
            <a:r>
              <a:rPr lang="ru-RU" sz="700" dirty="0" smtClean="0"/>
              <a:t> будет разработка стимулов для обучения не только студентов, но также преподавателей и сотрудников всех организаций.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7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F7A93-3E9F-44AC-BAA0-CD17D584028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3508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Особенно важно умение представить данные, так как люди теряются в обилии окружающей информации и </a:t>
            </a:r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ее восприятие тратится слишком много времени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Поэтому скучные непонятные тексты чаще остаются без внимания. </a:t>
            </a:r>
          </a:p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Правильно представленная информация: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привлекает внимание;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увеличивает вовлечение;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быстрее воспринимается;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легче запоминается.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F7A93-3E9F-44AC-BAA0-CD17D584028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3019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F7A93-3E9F-44AC-BAA0-CD17D584028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6327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BCC96-FC50-4607-B693-2F20B87A7C46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644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65CA4-1933-4409-97E8-65D77A6194DE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612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78715-CB1D-4878-881A-3CF8E1A46983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4945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C72C-DF66-4ECD-AC2A-0E4195C7E8D8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465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EAF87-2BD3-49F4-895D-F8B94CCFC835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1721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4D172-68CB-4D5D-9E57-97B1326B2290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2871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142EB-C7C5-4204-8019-30C428483A49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95610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A1FA-9C25-4881-A4BC-8C21D6CEF365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2413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49143-C6FB-4131-B557-9D5FB6F2CA73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7833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02486-4866-4963-9663-540620EF3E2D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2107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D2D99-4891-45BA-8BE4-090979F8F54C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4808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5AF0B-059D-4A7C-813E-C14D28BECA70}" type="datetime1">
              <a:rPr lang="ru-RU" smtClean="0"/>
              <a:pPr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7797F-13D7-4C7F-83DD-0BF860FB55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181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/>
              <a:t>Формируем умение работать </a:t>
            </a:r>
            <a:br>
              <a:rPr lang="ru-RU" sz="4400" dirty="0"/>
            </a:br>
            <a:r>
              <a:rPr lang="ru-RU" sz="4400" dirty="0"/>
              <a:t>с информацией в начальной школе </a:t>
            </a:r>
            <a:br>
              <a:rPr lang="ru-RU" sz="4400" dirty="0"/>
            </a:br>
            <a:r>
              <a:rPr lang="ru-RU" sz="4400" dirty="0"/>
              <a:t>с помощью сервиса </a:t>
            </a:r>
            <a:r>
              <a:rPr lang="ru-RU" sz="4400" dirty="0" err="1"/>
              <a:t>Яндекс.Учебник</a:t>
            </a:r>
            <a:endParaRPr lang="ru-RU" sz="44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ru-RU" dirty="0" err="1"/>
              <a:t>Яндекс.Учебник</a:t>
            </a:r>
            <a:r>
              <a:rPr lang="ru-RU" dirty="0"/>
              <a:t> по </a:t>
            </a:r>
            <a:r>
              <a:rPr lang="ru-RU" dirty="0" smtClean="0"/>
              <a:t>математике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3595" y="483698"/>
            <a:ext cx="1905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3158" y="5917478"/>
            <a:ext cx="1285875" cy="49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644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4257993" y="3208928"/>
            <a:ext cx="6745287" cy="191928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/>
              <a:t>гл. методист </a:t>
            </a:r>
            <a:r>
              <a:rPr lang="ru-RU" sz="2000" dirty="0"/>
              <a:t>по </a:t>
            </a:r>
            <a:r>
              <a:rPr lang="ru-RU" sz="2000" dirty="0" smtClean="0"/>
              <a:t>математике образовательного проекта «</a:t>
            </a:r>
            <a:r>
              <a:rPr lang="ru-RU" sz="2000" dirty="0" err="1" smtClean="0"/>
              <a:t>Яндекс.Учебник</a:t>
            </a:r>
            <a:r>
              <a:rPr lang="ru-RU" sz="2000" dirty="0" smtClean="0"/>
              <a:t>»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/>
              <a:t>автор </a:t>
            </a:r>
            <a:r>
              <a:rPr lang="ru-RU" sz="2000" dirty="0"/>
              <a:t>печатных и цифровых учебных и методических пособий для начальной и основной </a:t>
            </a:r>
            <a:r>
              <a:rPr lang="ru-RU" sz="2000" dirty="0" smtClean="0"/>
              <a:t>школы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/>
              <a:t>соавтор </a:t>
            </a:r>
            <a:r>
              <a:rPr lang="ru-RU" sz="2000" dirty="0"/>
              <a:t>учебников по математике для основной </a:t>
            </a:r>
            <a:r>
              <a:rPr lang="ru-RU" sz="2000" dirty="0" smtClean="0"/>
              <a:t>школы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2000" dirty="0" smtClean="0"/>
              <a:t>специалист </a:t>
            </a:r>
            <a:r>
              <a:rPr lang="ru-RU" sz="2000" dirty="0"/>
              <a:t>в области </a:t>
            </a:r>
            <a:r>
              <a:rPr lang="ru-RU" sz="2000" dirty="0" err="1"/>
              <a:t>деятельностного</a:t>
            </a:r>
            <a:r>
              <a:rPr lang="ru-RU" sz="2000" dirty="0"/>
              <a:t> метода обучения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815" r="19093" b="34216"/>
          <a:stretch/>
        </p:blipFill>
        <p:spPr bwMode="auto">
          <a:xfrm>
            <a:off x="1379096" y="3208928"/>
            <a:ext cx="2314105" cy="241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147279" y="2546146"/>
            <a:ext cx="10170295" cy="662782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200" b="1" dirty="0" smtClean="0">
                <a:solidFill>
                  <a:srgbClr val="0070C0"/>
                </a:solidFill>
                <a:latin typeface="Arial" charset="0"/>
              </a:rPr>
              <a:t>ВЕДУЩИЙ ВЕБИНАРА :        </a:t>
            </a:r>
            <a:r>
              <a:rPr lang="ru-RU" altLang="ru-RU" sz="2400" b="1" i="1" dirty="0" err="1">
                <a:latin typeface="Arial" charset="0"/>
                <a:cs typeface="Arial" charset="0"/>
              </a:rPr>
              <a:t>Рогатова</a:t>
            </a:r>
            <a:r>
              <a:rPr lang="ru-RU" altLang="ru-RU" sz="2400" b="1" i="1" dirty="0">
                <a:latin typeface="Arial" charset="0"/>
                <a:cs typeface="Arial" charset="0"/>
              </a:rPr>
              <a:t> Марина Викторовна </a:t>
            </a:r>
          </a:p>
          <a:p>
            <a:pPr algn="l"/>
            <a:endParaRPr lang="ru-RU" sz="2200" b="1" dirty="0">
              <a:solidFill>
                <a:srgbClr val="0070C0"/>
              </a:solidFill>
              <a:latin typeface="Arial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1147279" y="1640544"/>
            <a:ext cx="49579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tabLst>
                <a:tab pos="160338" algn="l"/>
                <a:tab pos="1943100" algn="l"/>
              </a:tabLst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tabLst>
                <a:tab pos="160338" algn="l"/>
                <a:tab pos="1943100" algn="l"/>
              </a:tabLst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tabLst>
                <a:tab pos="160338" algn="l"/>
                <a:tab pos="19431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tabLst>
                <a:tab pos="160338" algn="l"/>
                <a:tab pos="19431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tabLst>
                <a:tab pos="160338" algn="l"/>
                <a:tab pos="19431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0338" algn="l"/>
                <a:tab pos="19431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0338" algn="l"/>
                <a:tab pos="19431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0338" algn="l"/>
                <a:tab pos="19431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60338" algn="l"/>
                <a:tab pos="1943100" algn="l"/>
              </a:tabLs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40000"/>
              </a:spcAft>
              <a:buFontTx/>
              <a:buNone/>
            </a:pPr>
            <a:r>
              <a:rPr lang="ru-RU" altLang="ru-RU" sz="2200" b="1" dirty="0">
                <a:solidFill>
                  <a:srgbClr val="0070C0"/>
                </a:solidFill>
                <a:latin typeface="Arial" charset="0"/>
              </a:rPr>
              <a:t>ВРЕМЯ РАБОТЫ </a:t>
            </a:r>
            <a:r>
              <a:rPr lang="ru-RU" altLang="ru-RU" sz="2200" b="1" dirty="0" smtClean="0">
                <a:solidFill>
                  <a:srgbClr val="0070C0"/>
                </a:solidFill>
                <a:latin typeface="Arial" charset="0"/>
              </a:rPr>
              <a:t>:</a:t>
            </a:r>
            <a:r>
              <a:rPr lang="ru-RU" altLang="ru-RU" sz="2200" b="1" i="1" dirty="0" smtClean="0">
                <a:solidFill>
                  <a:srgbClr val="0070C0"/>
                </a:solidFill>
                <a:latin typeface="Arial" charset="0"/>
              </a:rPr>
              <a:t>      </a:t>
            </a:r>
            <a:r>
              <a:rPr lang="ru-RU" altLang="ru-RU" sz="2400" b="1" dirty="0" smtClean="0">
                <a:solidFill>
                  <a:prstClr val="black"/>
                </a:solidFill>
                <a:latin typeface="Calibri" panose="020F0502020204030204"/>
              </a:rPr>
              <a:t>1,5 </a:t>
            </a:r>
            <a:r>
              <a:rPr lang="ru-RU" altLang="ru-RU" sz="2400" b="1" dirty="0">
                <a:solidFill>
                  <a:prstClr val="black"/>
                </a:solidFill>
                <a:latin typeface="Calibri" panose="020F0502020204030204"/>
              </a:rPr>
              <a:t>часа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4507" y="5962792"/>
            <a:ext cx="1905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97213" y="1"/>
            <a:ext cx="3794787" cy="2102208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925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Зачем учить работать с информацией?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3</a:t>
            </a:fld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1559552" y="1628010"/>
            <a:ext cx="8089260" cy="3971312"/>
            <a:chOff x="766100" y="1758689"/>
            <a:chExt cx="8089260" cy="397131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05312" y="2503742"/>
              <a:ext cx="3526971" cy="2468880"/>
            </a:xfrm>
            <a:prstGeom prst="rect">
              <a:avLst/>
            </a:prstGeom>
          </p:spPr>
        </p:pic>
        <p:grpSp>
          <p:nvGrpSpPr>
            <p:cNvPr id="20" name="Группа 19"/>
            <p:cNvGrpSpPr/>
            <p:nvPr/>
          </p:nvGrpSpPr>
          <p:grpSpPr>
            <a:xfrm>
              <a:off x="766100" y="1758689"/>
              <a:ext cx="8089260" cy="3971312"/>
              <a:chOff x="766100" y="1758689"/>
              <a:chExt cx="8089260" cy="3971312"/>
            </a:xfrm>
          </p:grpSpPr>
          <p:grpSp>
            <p:nvGrpSpPr>
              <p:cNvPr id="18" name="Группа 17"/>
              <p:cNvGrpSpPr/>
              <p:nvPr/>
            </p:nvGrpSpPr>
            <p:grpSpPr>
              <a:xfrm>
                <a:off x="992362" y="1758689"/>
                <a:ext cx="7862998" cy="3971312"/>
                <a:chOff x="992362" y="1758689"/>
                <a:chExt cx="7862998" cy="3971312"/>
              </a:xfrm>
            </p:grpSpPr>
            <p:sp>
              <p:nvSpPr>
                <p:cNvPr id="10" name="Объект 2"/>
                <p:cNvSpPr txBox="1">
                  <a:spLocks/>
                </p:cNvSpPr>
                <p:nvPr/>
              </p:nvSpPr>
              <p:spPr>
                <a:xfrm>
                  <a:off x="3821680" y="1758689"/>
                  <a:ext cx="2862581" cy="345441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 fontScale="62500" lnSpcReduction="20000"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Font typeface="Arial" panose="020B0604020202020204" pitchFamily="34" charset="0"/>
                    <a:buNone/>
                  </a:pPr>
                  <a:r>
                    <a:rPr lang="ru-RU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интернет/социальные сети</a:t>
                  </a:r>
                </a:p>
                <a:p>
                  <a:endParaRPr lang="ru-RU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1" name="Объект 2"/>
                <p:cNvSpPr txBox="1">
                  <a:spLocks/>
                </p:cNvSpPr>
                <p:nvPr/>
              </p:nvSpPr>
              <p:spPr>
                <a:xfrm>
                  <a:off x="6299200" y="2090300"/>
                  <a:ext cx="2209920" cy="34536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 fontScale="62500" lnSpcReduction="20000"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Font typeface="Arial" panose="020B0604020202020204" pitchFamily="34" charset="0"/>
                    <a:buNone/>
                  </a:pPr>
                  <a:r>
                    <a:rPr lang="ru-RU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электронная почта</a:t>
                  </a:r>
                </a:p>
                <a:p>
                  <a:endParaRPr lang="ru-RU" dirty="0">
                    <a:solidFill>
                      <a:schemeClr val="accent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2" name="Объект 2"/>
                <p:cNvSpPr txBox="1">
                  <a:spLocks/>
                </p:cNvSpPr>
                <p:nvPr/>
              </p:nvSpPr>
              <p:spPr>
                <a:xfrm>
                  <a:off x="3866880" y="5488822"/>
                  <a:ext cx="3653946" cy="241179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buNone/>
                  </a:pPr>
                  <a:r>
                    <a:rPr lang="ru-RU" sz="1800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коллеги, друзья, </a:t>
                  </a:r>
                  <a:r>
                    <a:rPr lang="ru-RU" sz="1800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родные</a:t>
                  </a:r>
                </a:p>
              </p:txBody>
            </p:sp>
            <p:sp>
              <p:nvSpPr>
                <p:cNvPr id="13" name="Объект 2"/>
                <p:cNvSpPr txBox="1">
                  <a:spLocks/>
                </p:cNvSpPr>
                <p:nvPr/>
              </p:nvSpPr>
              <p:spPr>
                <a:xfrm>
                  <a:off x="7498288" y="2521122"/>
                  <a:ext cx="1357072" cy="227152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 fontScale="62500" lnSpcReduction="20000"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70000"/>
                    </a:lnSpc>
                    <a:buFont typeface="Arial" panose="020B0604020202020204" pitchFamily="34" charset="0"/>
                    <a:buNone/>
                  </a:pPr>
                  <a:r>
                    <a:rPr lang="ru-RU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книги</a:t>
                  </a:r>
                </a:p>
                <a:p>
                  <a:pPr marL="0" indent="0">
                    <a:lnSpc>
                      <a:spcPct val="170000"/>
                    </a:lnSpc>
                    <a:buFont typeface="Arial" panose="020B0604020202020204" pitchFamily="34" charset="0"/>
                    <a:buNone/>
                  </a:pPr>
                  <a:r>
                    <a:rPr lang="ru-RU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журналы</a:t>
                  </a:r>
                </a:p>
                <a:p>
                  <a:pPr marL="0" indent="0">
                    <a:lnSpc>
                      <a:spcPct val="170000"/>
                    </a:lnSpc>
                    <a:buFont typeface="Arial" panose="020B0604020202020204" pitchFamily="34" charset="0"/>
                    <a:buNone/>
                  </a:pPr>
                  <a:r>
                    <a:rPr lang="ru-RU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газеты</a:t>
                  </a:r>
                </a:p>
                <a:p>
                  <a:pPr marL="0" indent="0">
                    <a:lnSpc>
                      <a:spcPct val="170000"/>
                    </a:lnSpc>
                    <a:buFont typeface="Arial" panose="020B0604020202020204" pitchFamily="34" charset="0"/>
                    <a:buNone/>
                  </a:pPr>
                  <a:r>
                    <a:rPr lang="ru-RU" dirty="0" smtClean="0">
                      <a:solidFill>
                        <a:schemeClr val="accent1">
                          <a:lumMod val="50000"/>
                        </a:schemeClr>
                      </a:solidFill>
                    </a:rPr>
                    <a:t>радио</a:t>
                  </a:r>
                </a:p>
              </p:txBody>
            </p:sp>
            <p:sp>
              <p:nvSpPr>
                <p:cNvPr id="14" name="Прямоугольник 13"/>
                <p:cNvSpPr/>
                <p:nvPr/>
              </p:nvSpPr>
              <p:spPr>
                <a:xfrm>
                  <a:off x="2128972" y="1891455"/>
                  <a:ext cx="1457450" cy="5064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70000"/>
                    </a:lnSpc>
                  </a:pPr>
                  <a:r>
                    <a:rPr lang="ru-RU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телевидение</a:t>
                  </a:r>
                </a:p>
              </p:txBody>
            </p:sp>
            <p:sp>
              <p:nvSpPr>
                <p:cNvPr id="15" name="Прямоугольник 14"/>
                <p:cNvSpPr/>
                <p:nvPr/>
              </p:nvSpPr>
              <p:spPr>
                <a:xfrm>
                  <a:off x="1887391" y="4400747"/>
                  <a:ext cx="102303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ru-RU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реклама</a:t>
                  </a:r>
                </a:p>
              </p:txBody>
            </p:sp>
            <p:sp>
              <p:nvSpPr>
                <p:cNvPr id="16" name="Прямоугольник 15"/>
                <p:cNvSpPr/>
                <p:nvPr/>
              </p:nvSpPr>
              <p:spPr>
                <a:xfrm>
                  <a:off x="6200876" y="4927163"/>
                  <a:ext cx="2270622" cy="5064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>
                    <a:lnSpc>
                      <a:spcPct val="170000"/>
                    </a:lnSpc>
                  </a:pPr>
                  <a:r>
                    <a:rPr lang="ru-RU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видео и аудиозаписи</a:t>
                  </a:r>
                </a:p>
              </p:txBody>
            </p:sp>
            <p:sp>
              <p:nvSpPr>
                <p:cNvPr id="17" name="Прямоугольник 16"/>
                <p:cNvSpPr/>
                <p:nvPr/>
              </p:nvSpPr>
              <p:spPr>
                <a:xfrm>
                  <a:off x="992362" y="4951624"/>
                  <a:ext cx="3325637" cy="5632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r">
                    <a:lnSpc>
                      <a:spcPct val="170000"/>
                    </a:lnSpc>
                    <a:spcBef>
                      <a:spcPts val="1000"/>
                    </a:spcBef>
                  </a:pPr>
                  <a:r>
                    <a:rPr lang="ru-RU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«макулатурная» почта</a:t>
                  </a:r>
                </a:p>
              </p:txBody>
            </p:sp>
          </p:grpSp>
          <p:sp>
            <p:nvSpPr>
              <p:cNvPr id="19" name="Прямоугольник 18"/>
              <p:cNvSpPr/>
              <p:nvPr/>
            </p:nvSpPr>
            <p:spPr>
              <a:xfrm>
                <a:off x="766100" y="2503742"/>
                <a:ext cx="2107787" cy="17615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r">
                  <a:lnSpc>
                    <a:spcPct val="170000"/>
                  </a:lnSpc>
                  <a:spcBef>
                    <a:spcPts val="1000"/>
                  </a:spcBef>
                </a:pPr>
                <a:r>
                  <a:rPr lang="en-US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s</a:t>
                </a:r>
                <a:r>
                  <a:rPr lang="ru-RU" dirty="0" err="1" smtClean="0">
                    <a:solidFill>
                      <a:schemeClr val="accent1">
                        <a:lumMod val="50000"/>
                      </a:schemeClr>
                    </a:solidFill>
                  </a:rPr>
                  <a:t>kype</a:t>
                </a:r>
                <a:r>
                  <a:rPr lang="ru-RU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ru-RU" dirty="0">
                    <a:solidFill>
                      <a:schemeClr val="accent1">
                        <a:lumMod val="50000"/>
                      </a:schemeClr>
                    </a:solidFill>
                  </a:rPr>
                  <a:t>и т.п.</a:t>
                </a:r>
              </a:p>
              <a:p>
                <a:pPr lvl="0" algn="r">
                  <a:lnSpc>
                    <a:spcPct val="170000"/>
                  </a:lnSpc>
                  <a:spcBef>
                    <a:spcPts val="1000"/>
                  </a:spcBef>
                </a:pPr>
                <a:r>
                  <a:rPr lang="ru-RU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мессенджеры</a:t>
                </a:r>
                <a:endParaRPr lang="ru-RU" dirty="0">
                  <a:solidFill>
                    <a:schemeClr val="accent1">
                      <a:lumMod val="50000"/>
                    </a:schemeClr>
                  </a:solidFill>
                </a:endParaRPr>
              </a:p>
              <a:p>
                <a:pPr lvl="0" algn="r">
                  <a:lnSpc>
                    <a:spcPct val="170000"/>
                  </a:lnSpc>
                  <a:spcBef>
                    <a:spcPts val="1000"/>
                  </a:spcBef>
                </a:pPr>
                <a:r>
                  <a:rPr lang="ru-RU" dirty="0">
                    <a:solidFill>
                      <a:schemeClr val="accent1">
                        <a:lumMod val="50000"/>
                      </a:schemeClr>
                    </a:solidFill>
                  </a:rPr>
                  <a:t>листовки</a:t>
                </a:r>
              </a:p>
            </p:txBody>
          </p:sp>
        </p:grpSp>
      </p:grpSp>
      <p:grpSp>
        <p:nvGrpSpPr>
          <p:cNvPr id="22" name="Группа 21"/>
          <p:cNvGrpSpPr/>
          <p:nvPr/>
        </p:nvGrpSpPr>
        <p:grpSpPr>
          <a:xfrm>
            <a:off x="1048034" y="6228958"/>
            <a:ext cx="9835778" cy="379492"/>
            <a:chOff x="1587237" y="4808336"/>
            <a:chExt cx="9835778" cy="379492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2720477" y="4818496"/>
              <a:ext cx="262437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b="1" dirty="0">
                  <a:solidFill>
                    <a:srgbClr val="3F3F3F"/>
                  </a:solidFill>
                  <a:latin typeface="Roboto"/>
                </a:rPr>
                <a:t>Структурирование</a:t>
              </a:r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5399417" y="4818496"/>
              <a:ext cx="20948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b="1" dirty="0">
                  <a:solidFill>
                    <a:srgbClr val="3F3F3F"/>
                  </a:solidFill>
                  <a:latin typeface="Roboto"/>
                </a:rPr>
                <a:t>Визуализация</a:t>
              </a:r>
              <a:endParaRPr lang="ru-RU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587237" y="4808336"/>
              <a:ext cx="10230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rgbClr val="3F3F3F"/>
                  </a:solidFill>
                  <a:latin typeface="Roboto"/>
                </a:rPr>
                <a:t>Анализ</a:t>
              </a:r>
              <a:endParaRPr lang="ru-RU" dirty="0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7597302" y="4808336"/>
              <a:ext cx="130676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b="1" dirty="0" smtClean="0">
                  <a:solidFill>
                    <a:srgbClr val="3F3F3F"/>
                  </a:solidFill>
                  <a:latin typeface="Roboto"/>
                </a:rPr>
                <a:t>Оценка</a:t>
              </a:r>
              <a:endParaRPr lang="ru-RU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9162588" y="4808336"/>
              <a:ext cx="226042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b="1" dirty="0" smtClean="0">
                  <a:solidFill>
                    <a:srgbClr val="3F3F3F"/>
                  </a:solidFill>
                  <a:latin typeface="Roboto"/>
                </a:rPr>
                <a:t>Использование</a:t>
              </a:r>
              <a:endParaRPr lang="ru-RU"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9301855" y="5562306"/>
            <a:ext cx="24481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en-US" sz="2400" dirty="0">
                <a:solidFill>
                  <a:srgbClr val="C00000"/>
                </a:solidFill>
                <a:latin typeface="Open Sans"/>
              </a:rPr>
              <a:t>life-long learning</a:t>
            </a:r>
            <a:endParaRPr lang="en-US" sz="2400" b="0" i="0" dirty="0">
              <a:solidFill>
                <a:srgbClr val="C00000"/>
              </a:solidFill>
              <a:effectLst/>
              <a:latin typeface="Open San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8061" y="5562307"/>
            <a:ext cx="35664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Open Sans"/>
              </a:rPr>
              <a:t>цифровая грамотность </a:t>
            </a:r>
          </a:p>
        </p:txBody>
      </p:sp>
    </p:spTree>
    <p:extLst>
      <p:ext uri="{BB962C8B-B14F-4D97-AF65-F5344CB8AC3E}">
        <p14:creationId xmlns:p14="http://schemas.microsoft.com/office/powerpoint/2010/main" xmlns="" val="68959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Зачем учить работать с информацией?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495813"/>
            <a:ext cx="3485259" cy="204748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5941" y="2973878"/>
            <a:ext cx="4129237" cy="34002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17304" y="1495813"/>
            <a:ext cx="5281689" cy="34328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22709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Нормативные документы, содержащие современные требования к обучению работе </a:t>
            </a:r>
            <a:br>
              <a:rPr lang="ru-RU" sz="3600" dirty="0" smtClean="0"/>
            </a:br>
            <a:r>
              <a:rPr lang="ru-RU" sz="3600" dirty="0" smtClean="0"/>
              <a:t>с информацией</a:t>
            </a:r>
            <a:endParaRPr lang="ru-RU" sz="3600" dirty="0"/>
          </a:p>
        </p:txBody>
      </p:sp>
      <p:pic>
        <p:nvPicPr>
          <p:cNvPr id="1026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234" y="2034914"/>
            <a:ext cx="3732346" cy="125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minobrkchr.ru/bitrix/%D0%B2%D0%BF%D1%80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6094" y="1870218"/>
            <a:ext cx="3227706" cy="158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30922" y="2034914"/>
            <a:ext cx="2391830" cy="36257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5147" y="5859310"/>
            <a:ext cx="111817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Цель: понять общие тенденции, выявить содержание образования и методику </a:t>
            </a:r>
            <a:r>
              <a:rPr lang="ru-RU" sz="2000" b="1" dirty="0" smtClean="0"/>
              <a:t>формирования образовательных результатов</a:t>
            </a:r>
            <a:endParaRPr lang="ru-RU" sz="2000" b="1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804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 err="1">
                <a:solidFill>
                  <a:srgbClr val="0070C0"/>
                </a:solidFill>
              </a:rPr>
              <a:t>Метапредметные</a:t>
            </a:r>
            <a:r>
              <a:rPr lang="ru-RU" sz="3600" b="1" dirty="0">
                <a:solidFill>
                  <a:srgbClr val="0070C0"/>
                </a:solidFill>
              </a:rPr>
              <a:t> результаты освоения ООП </a:t>
            </a:r>
            <a:r>
              <a:rPr lang="ru-RU" sz="3600" b="1" dirty="0" smtClean="0">
                <a:solidFill>
                  <a:srgbClr val="0070C0"/>
                </a:solidFill>
              </a:rPr>
              <a:t>НОО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200" dirty="0"/>
              <a:t>использование различных способов поиска (в справочных источниках и </a:t>
            </a:r>
            <a:r>
              <a:rPr lang="ru-RU" sz="2200" dirty="0">
                <a:solidFill>
                  <a:srgbClr val="C00000"/>
                </a:solidFill>
              </a:rPr>
              <a:t>открытом учебном информационном пространстве сети Интернет</a:t>
            </a:r>
            <a:r>
              <a:rPr lang="ru-RU" sz="2200" dirty="0"/>
              <a:t>), сбора, </a:t>
            </a:r>
            <a:r>
              <a:rPr lang="ru-RU" sz="2200" b="1" dirty="0"/>
              <a:t>обработки,</a:t>
            </a:r>
            <a:r>
              <a:rPr lang="ru-RU" sz="2200" dirty="0"/>
              <a:t> </a:t>
            </a:r>
            <a:r>
              <a:rPr lang="ru-RU" sz="2200" b="1" dirty="0"/>
              <a:t>анализа, организации</a:t>
            </a:r>
            <a:r>
              <a:rPr lang="ru-RU" sz="2200" dirty="0"/>
              <a:t>, </a:t>
            </a:r>
            <a:r>
              <a:rPr lang="ru-RU" sz="2200" b="1" dirty="0"/>
              <a:t>передачи и интерпретации информации </a:t>
            </a:r>
            <a:r>
              <a:rPr lang="ru-RU" sz="2200" dirty="0"/>
              <a:t>в соответствии с коммуникативными и познавательными задачами и технологиями учебного </a:t>
            </a:r>
            <a:r>
              <a:rPr lang="ru-RU" sz="2200" dirty="0" smtClean="0"/>
              <a:t>предмета</a:t>
            </a:r>
          </a:p>
          <a:p>
            <a:pPr>
              <a:lnSpc>
                <a:spcPct val="120000"/>
              </a:lnSpc>
            </a:pPr>
            <a:r>
              <a:rPr lang="ru-RU" sz="2200" dirty="0" smtClean="0"/>
              <a:t>в </a:t>
            </a:r>
            <a:r>
              <a:rPr lang="ru-RU" sz="2200" dirty="0"/>
              <a:t>том числе </a:t>
            </a:r>
            <a:r>
              <a:rPr lang="ru-RU" sz="2200" b="1" dirty="0"/>
              <a:t>умение вводить текст с помощью клавиатуры</a:t>
            </a:r>
            <a:r>
              <a:rPr lang="ru-RU" sz="2200" dirty="0"/>
              <a:t>, фиксировать (записывать) в цифровой форме измеряемые величины и анализировать изображения, звуки,  готовить свое </a:t>
            </a:r>
            <a:r>
              <a:rPr lang="ru-RU" sz="2200" dirty="0">
                <a:solidFill>
                  <a:srgbClr val="FF0000"/>
                </a:solidFill>
              </a:rPr>
              <a:t>выступление и выступать с аудио-, видео- и графическим сопровождением</a:t>
            </a:r>
            <a:r>
              <a:rPr lang="ru-RU" sz="2200" dirty="0"/>
              <a:t>; соблюдать нормы информационной избирательности, этики и </a:t>
            </a:r>
            <a:r>
              <a:rPr lang="ru-RU" sz="2200" dirty="0" smtClean="0"/>
              <a:t>этикета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9063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 err="1">
                <a:solidFill>
                  <a:srgbClr val="0070C0"/>
                </a:solidFill>
              </a:rPr>
              <a:t>Метапредметные</a:t>
            </a:r>
            <a:r>
              <a:rPr lang="ru-RU" sz="3600" b="1" dirty="0">
                <a:solidFill>
                  <a:srgbClr val="0070C0"/>
                </a:solidFill>
              </a:rPr>
              <a:t> результаты освоения ООП </a:t>
            </a:r>
            <a:r>
              <a:rPr lang="ru-RU" sz="3600" b="1" dirty="0" smtClean="0">
                <a:solidFill>
                  <a:srgbClr val="0070C0"/>
                </a:solidFill>
              </a:rPr>
              <a:t>НОО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НОО (проект 2019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400" dirty="0"/>
              <a:t>овладение умениями работать с информацией: выбирать </a:t>
            </a:r>
            <a:r>
              <a:rPr lang="ru-RU" sz="2400" dirty="0" smtClean="0"/>
              <a:t>источник</a:t>
            </a:r>
            <a:br>
              <a:rPr lang="ru-RU" sz="2400" dirty="0" smtClean="0"/>
            </a:br>
            <a:r>
              <a:rPr lang="ru-RU" sz="2400" dirty="0" smtClean="0"/>
              <a:t>для </a:t>
            </a:r>
            <a:r>
              <a:rPr lang="ru-RU" sz="2400" dirty="0"/>
              <a:t>получения информации (печатные, </a:t>
            </a:r>
            <a:r>
              <a:rPr lang="ru-RU" sz="2400" dirty="0">
                <a:solidFill>
                  <a:srgbClr val="C00000"/>
                </a:solidFill>
              </a:rPr>
              <a:t>цифровые электронные средства</a:t>
            </a:r>
            <a:r>
              <a:rPr lang="ru-RU" sz="2400" dirty="0"/>
              <a:t>); </a:t>
            </a:r>
            <a:r>
              <a:rPr lang="ru-RU" sz="2400" b="1" dirty="0"/>
              <a:t>анализировать текстовую, графическую, </a:t>
            </a:r>
            <a:r>
              <a:rPr lang="ru-RU" sz="2400" dirty="0"/>
              <a:t>звуковую </a:t>
            </a:r>
            <a:r>
              <a:rPr lang="ru-RU" sz="2400" b="1" dirty="0"/>
              <a:t>информацию в соответствии с учебной задачей; использовать и самостоятельно создавать схемы, таблицы для представления информации;  </a:t>
            </a:r>
            <a:r>
              <a:rPr lang="ru-RU" sz="2400" dirty="0"/>
              <a:t>подбирать иллюстративный материал (рисунки, фото, плакаты) к тексту выступления; соблюдать правила информационной безопасности в ситуациях повседневной  жизни и при работе в </a:t>
            </a:r>
            <a:r>
              <a:rPr lang="ru-RU" sz="2400" dirty="0" smtClean="0"/>
              <a:t>Интернете</a:t>
            </a:r>
            <a:endParaRPr lang="ru-RU" sz="22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низ 7"/>
          <p:cNvSpPr/>
          <p:nvPr/>
        </p:nvSpPr>
        <p:spPr>
          <a:xfrm>
            <a:off x="280059" y="1690688"/>
            <a:ext cx="558141" cy="4804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конкретизация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118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>
                <a:solidFill>
                  <a:srgbClr val="0070C0"/>
                </a:solidFill>
              </a:rPr>
              <a:t>Предметные результаты освоения ООП НОО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>
                <a:solidFill>
                  <a:srgbClr val="0070C0"/>
                </a:solidFill>
              </a:rPr>
              <a:t>(математика и информатика</a:t>
            </a:r>
            <a:r>
              <a:rPr lang="ru-RU" sz="3600" b="1" dirty="0" smtClean="0">
                <a:solidFill>
                  <a:srgbClr val="0070C0"/>
                </a:solidFill>
              </a:rPr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400" dirty="0"/>
              <a:t>умение работать с </a:t>
            </a:r>
            <a:r>
              <a:rPr lang="ru-RU" sz="2400" b="1" dirty="0"/>
              <a:t>таблицами, схемами, графиками и диаграммами</a:t>
            </a:r>
            <a:r>
              <a:rPr lang="ru-RU" sz="2400" dirty="0"/>
              <a:t>, цепочками, совокупностями, </a:t>
            </a:r>
            <a:r>
              <a:rPr lang="ru-RU" sz="2400" b="1" dirty="0"/>
              <a:t>представлять, анализировать и интерпретировать </a:t>
            </a:r>
            <a:r>
              <a:rPr lang="ru-RU" sz="2400" b="1" dirty="0" smtClean="0"/>
              <a:t>данные</a:t>
            </a:r>
          </a:p>
          <a:p>
            <a:pPr>
              <a:lnSpc>
                <a:spcPct val="120000"/>
              </a:lnSpc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 (проект 2019)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2400" dirty="0"/>
              <a:t>приобретение опыта работы с </a:t>
            </a:r>
            <a:r>
              <a:rPr lang="ru-RU" sz="2400" b="1" dirty="0"/>
              <a:t>информацией, представленной в графической форме (простейшие таблицы, схемы, столбчатые диаграммы</a:t>
            </a:r>
            <a:r>
              <a:rPr lang="ru-RU" sz="2400" dirty="0"/>
              <a:t>) и текстовой форме: </a:t>
            </a:r>
            <a:r>
              <a:rPr lang="ru-RU" sz="2400" b="1" dirty="0"/>
              <a:t>извлекать, анализировать, использовать </a:t>
            </a:r>
            <a:r>
              <a:rPr lang="ru-RU" sz="2400" dirty="0"/>
              <a:t>информацию и делать выводы, </a:t>
            </a:r>
            <a:r>
              <a:rPr lang="ru-RU" sz="2400" b="1" dirty="0"/>
              <a:t>заполнять</a:t>
            </a:r>
            <a:r>
              <a:rPr lang="ru-RU" sz="2400" dirty="0"/>
              <a:t> </a:t>
            </a:r>
            <a:r>
              <a:rPr lang="ru-RU" sz="2400" b="1" dirty="0"/>
              <a:t>готовые формы </a:t>
            </a:r>
            <a:r>
              <a:rPr lang="ru-RU" sz="2400" dirty="0" smtClean="0"/>
              <a:t>данными</a:t>
            </a:r>
            <a:endParaRPr lang="ru-RU" sz="24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низ 8"/>
          <p:cNvSpPr/>
          <p:nvPr/>
        </p:nvSpPr>
        <p:spPr>
          <a:xfrm>
            <a:off x="280059" y="1690688"/>
            <a:ext cx="558141" cy="48041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умение 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опыт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091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>
                <a:solidFill>
                  <a:srgbClr val="0070C0"/>
                </a:solidFill>
              </a:rPr>
              <a:t>Предметные результаты освоения ООП НОО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 (проект 2019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класс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различать </a:t>
            </a:r>
            <a:r>
              <a:rPr lang="ru-RU" sz="2400" dirty="0"/>
              <a:t>строки и столбцы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таблицы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вносить данные </a:t>
            </a:r>
            <a:r>
              <a:rPr lang="ru-RU" sz="2400" dirty="0"/>
              <a:t>в </a:t>
            </a:r>
            <a:r>
              <a:rPr lang="ru-RU" sz="2400" dirty="0" smtClean="0"/>
              <a:t>ячейку</a:t>
            </a:r>
            <a:br>
              <a:rPr lang="ru-RU" sz="2400" dirty="0" smtClean="0"/>
            </a:br>
            <a:r>
              <a:rPr lang="ru-RU" sz="2400" dirty="0" smtClean="0"/>
              <a:t>таблицы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извлекать данные</a:t>
            </a:r>
            <a:br>
              <a:rPr lang="ru-RU" sz="2400" dirty="0" smtClean="0"/>
            </a:br>
            <a:r>
              <a:rPr lang="ru-RU" sz="2400" dirty="0" smtClean="0"/>
              <a:t>из </a:t>
            </a:r>
            <a:r>
              <a:rPr lang="ru-RU" sz="2400" dirty="0"/>
              <a:t>таблицы</a:t>
            </a:r>
            <a:endParaRPr lang="ru-RU" sz="24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9</a:t>
            </a:fld>
            <a:endParaRPr lang="ru-RU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68024" y="1870075"/>
            <a:ext cx="6285776" cy="394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277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>
                <a:solidFill>
                  <a:srgbClr val="0070C0"/>
                </a:solidFill>
              </a:rPr>
              <a:t>Предметные результаты освоения ООП НОО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 (проект 2019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класс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извлекать и использовать информацию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smtClean="0"/>
              <a:t>представленную </a:t>
            </a:r>
            <a:r>
              <a:rPr lang="ru-RU" sz="2400" dirty="0"/>
              <a:t>в простейших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таблицах и </a:t>
            </a:r>
            <a:r>
              <a:rPr lang="ru-RU" sz="2400" dirty="0"/>
              <a:t>столбчатых </a:t>
            </a:r>
            <a:r>
              <a:rPr lang="ru-RU" sz="2400" dirty="0" smtClean="0"/>
              <a:t>диаграммах</a:t>
            </a:r>
          </a:p>
          <a:p>
            <a:pPr>
              <a:lnSpc>
                <a:spcPct val="120000"/>
              </a:lnSpc>
            </a:pPr>
            <a:r>
              <a:rPr lang="ru-RU" sz="2400" dirty="0" smtClean="0"/>
              <a:t>представлять информацию</a:t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заданной </a:t>
            </a:r>
            <a:r>
              <a:rPr lang="ru-RU" sz="2400" dirty="0" smtClean="0"/>
              <a:t>форме (заполнять строку, </a:t>
            </a:r>
            <a:br>
              <a:rPr lang="ru-RU" sz="2400" dirty="0" smtClean="0"/>
            </a:br>
            <a:r>
              <a:rPr lang="ru-RU" sz="2400" dirty="0" smtClean="0"/>
              <a:t>столбец таблицы …)</a:t>
            </a:r>
            <a:endParaRPr lang="ru-RU" sz="24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1429" y="2033360"/>
            <a:ext cx="5083629" cy="378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956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>
                <a:solidFill>
                  <a:srgbClr val="0070C0"/>
                </a:solidFill>
              </a:rPr>
              <a:t>Предметные результаты освоения ООП НОО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 (проект 2019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класс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извлекать и использовать информацию</a:t>
            </a:r>
            <a:r>
              <a:rPr lang="ru-RU" sz="2400" dirty="0" smtClean="0"/>
              <a:t>,</a:t>
            </a:r>
            <a:br>
              <a:rPr lang="ru-RU" sz="2400" dirty="0" smtClean="0"/>
            </a:br>
            <a:r>
              <a:rPr lang="ru-RU" sz="2400" dirty="0" smtClean="0"/>
              <a:t>представленную </a:t>
            </a:r>
            <a:r>
              <a:rPr lang="ru-RU" sz="2400" dirty="0"/>
              <a:t>в таблицах с </a:t>
            </a:r>
            <a:r>
              <a:rPr lang="ru-RU" sz="2400" dirty="0" smtClean="0"/>
              <a:t>данными</a:t>
            </a:r>
            <a:br>
              <a:rPr lang="ru-RU" sz="2400" dirty="0" smtClean="0"/>
            </a:br>
            <a:r>
              <a:rPr lang="ru-RU" sz="2400" dirty="0" smtClean="0"/>
              <a:t>о </a:t>
            </a:r>
            <a:r>
              <a:rPr lang="ru-RU" sz="2400" dirty="0"/>
              <a:t>реальных процессах и явлениях </a:t>
            </a:r>
            <a:r>
              <a:rPr lang="ru-RU" sz="2400" dirty="0" err="1" smtClean="0"/>
              <a:t>окр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r>
              <a:rPr lang="ru-RU" sz="2400" dirty="0" smtClean="0"/>
              <a:t>мира</a:t>
            </a:r>
            <a:r>
              <a:rPr lang="ru-RU" sz="2400" dirty="0"/>
              <a:t>, в предметах повседневной </a:t>
            </a:r>
            <a:r>
              <a:rPr lang="ru-RU" sz="2400" dirty="0" smtClean="0"/>
              <a:t>жизни </a:t>
            </a:r>
            <a:endParaRPr lang="ru-RU" sz="2400" dirty="0"/>
          </a:p>
          <a:p>
            <a:pPr>
              <a:lnSpc>
                <a:spcPct val="120000"/>
              </a:lnSpc>
            </a:pPr>
            <a:r>
              <a:rPr lang="ru-RU" sz="2400" dirty="0"/>
              <a:t>структурировать информацию</a:t>
            </a:r>
            <a:r>
              <a:rPr lang="ru-RU" sz="2400" dirty="0" smtClean="0"/>
              <a:t>:</a:t>
            </a:r>
            <a:br>
              <a:rPr lang="ru-RU" sz="2400" dirty="0" smtClean="0"/>
            </a:br>
            <a:r>
              <a:rPr lang="ru-RU" sz="2400" dirty="0" smtClean="0"/>
              <a:t>заполнять </a:t>
            </a:r>
            <a:r>
              <a:rPr lang="ru-RU" sz="2400" dirty="0"/>
              <a:t>простейшие </a:t>
            </a:r>
            <a:r>
              <a:rPr lang="ru-RU" sz="2400" dirty="0" smtClean="0"/>
              <a:t>таблицы</a:t>
            </a:r>
            <a:br>
              <a:rPr lang="ru-RU" sz="2400" dirty="0" smtClean="0"/>
            </a:br>
            <a:r>
              <a:rPr lang="ru-RU" sz="2400" dirty="0" smtClean="0"/>
              <a:t>по </a:t>
            </a:r>
            <a:r>
              <a:rPr lang="ru-RU" sz="2400" dirty="0"/>
              <a:t>образцу; достраивать </a:t>
            </a:r>
            <a:r>
              <a:rPr lang="ru-RU" sz="2400" dirty="0" smtClean="0"/>
              <a:t>столбчатые</a:t>
            </a:r>
            <a:br>
              <a:rPr lang="ru-RU" sz="2400" dirty="0" smtClean="0"/>
            </a:br>
            <a:r>
              <a:rPr lang="ru-RU" sz="2400" dirty="0" smtClean="0"/>
              <a:t>диаграммы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11</a:t>
            </a:fld>
            <a:endParaRPr lang="ru-RU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14986" y="2729593"/>
            <a:ext cx="5326618" cy="317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656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>
                <a:solidFill>
                  <a:srgbClr val="0070C0"/>
                </a:solidFill>
              </a:rPr>
              <a:t>Предметные результаты освоения ООП НОО </a:t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 (проект 2019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класс</a:t>
            </a:r>
          </a:p>
          <a:p>
            <a:r>
              <a:rPr lang="ru-RU" sz="2400" dirty="0"/>
              <a:t>извлекать и использовать </a:t>
            </a:r>
            <a:r>
              <a:rPr lang="ru-RU" sz="2400" dirty="0" smtClean="0"/>
              <a:t>информацию</a:t>
            </a:r>
            <a:r>
              <a:rPr lang="ru-RU" sz="2400" dirty="0"/>
              <a:t>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представленную </a:t>
            </a:r>
            <a:r>
              <a:rPr lang="ru-RU" sz="2400" dirty="0"/>
              <a:t>в простейших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столбчатых </a:t>
            </a:r>
            <a:r>
              <a:rPr lang="ru-RU" sz="2400" dirty="0"/>
              <a:t>диаграммах, таблицах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 </a:t>
            </a:r>
            <a:r>
              <a:rPr lang="ru-RU" sz="2400" dirty="0"/>
              <a:t>данными о реальных процессах 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явлениях </a:t>
            </a:r>
            <a:r>
              <a:rPr lang="ru-RU" sz="2400" dirty="0" err="1" smtClean="0"/>
              <a:t>окр</a:t>
            </a:r>
            <a:r>
              <a:rPr lang="ru-RU" sz="2400" dirty="0" smtClean="0"/>
              <a:t>. </a:t>
            </a:r>
            <a:r>
              <a:rPr lang="ru-RU" sz="2400" dirty="0"/>
              <a:t>мира, в предметах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повседневной жизни </a:t>
            </a:r>
            <a:endParaRPr lang="ru-RU" sz="2400" dirty="0"/>
          </a:p>
          <a:p>
            <a:r>
              <a:rPr lang="ru-RU" sz="2400" dirty="0"/>
              <a:t> заполнять данными предложенную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таблицу</a:t>
            </a:r>
            <a:r>
              <a:rPr lang="ru-RU" sz="2400" dirty="0"/>
              <a:t>, столбчатую диаграмму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12</a:t>
            </a:fld>
            <a:endParaRPr lang="ru-RU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6957" y="1870074"/>
            <a:ext cx="3826844" cy="457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164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/>
            </a:r>
            <a:br>
              <a:rPr lang="ru-RU" b="1" dirty="0" smtClean="0">
                <a:solidFill>
                  <a:srgbClr val="0070C0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>
                <a:solidFill>
                  <a:srgbClr val="0070C0"/>
                </a:solidFill>
              </a:rPr>
              <a:t>Планируемые результаты и содержание образовательной области Математика и </a:t>
            </a:r>
            <a:r>
              <a:rPr lang="ru-RU" sz="3600" b="1" dirty="0" smtClean="0">
                <a:solidFill>
                  <a:srgbClr val="0070C0"/>
                </a:solidFill>
              </a:rPr>
              <a:t>информатика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46429"/>
            <a:ext cx="10515600" cy="3630533"/>
          </a:xfrm>
        </p:spPr>
        <p:txBody>
          <a:bodyPr>
            <a:normAutofit/>
          </a:bodyPr>
          <a:lstStyle/>
          <a:p>
            <a:r>
              <a:rPr lang="ru-RU" dirty="0"/>
              <a:t>приобретут в ходе работы с таблицами и диаграммами важные для практико‑ориентированной математической деятельности умения, связанные с представлением, анализом и интерпретацией данных</a:t>
            </a:r>
          </a:p>
          <a:p>
            <a:r>
              <a:rPr lang="ru-RU" dirty="0"/>
              <a:t>смогут научиться извлекать необходимые данные из таблиц и диаграмм, заполнять готовые формы, объяснять, сравнивать и обобщать информацию, делать выводы и прогнозы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91" y="0"/>
            <a:ext cx="787209" cy="119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013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>
                <a:solidFill>
                  <a:srgbClr val="0070C0"/>
                </a:solidFill>
              </a:rPr>
              <a:t/>
            </a:r>
            <a:br>
              <a:rPr lang="ru-RU" sz="4000" b="1" dirty="0">
                <a:solidFill>
                  <a:srgbClr val="0070C0"/>
                </a:solidFill>
              </a:rPr>
            </a:br>
            <a:r>
              <a:rPr lang="ru-RU" sz="3100" b="1" dirty="0">
                <a:solidFill>
                  <a:srgbClr val="0070C0"/>
                </a:solidFill>
              </a:rPr>
              <a:t>Планируемые результаты и содержание образовательной области «Математика и информатика». </a:t>
            </a:r>
            <a:r>
              <a:rPr lang="ru-RU" sz="2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 с </a:t>
            </a:r>
            <a:r>
              <a:rPr lang="ru-RU" sz="2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информацией</a:t>
            </a:r>
            <a:endParaRPr lang="ru-RU" sz="2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Выпускник научится:</a:t>
            </a:r>
          </a:p>
          <a:p>
            <a:pPr lvl="1"/>
            <a:r>
              <a:rPr lang="ru-RU" dirty="0"/>
              <a:t>читать несложные готовые </a:t>
            </a:r>
            <a:r>
              <a:rPr lang="ru-RU" dirty="0" smtClean="0"/>
              <a:t>таблицы</a:t>
            </a:r>
            <a:endParaRPr lang="ru-RU" dirty="0"/>
          </a:p>
          <a:p>
            <a:pPr lvl="1"/>
            <a:r>
              <a:rPr lang="ru-RU" dirty="0"/>
              <a:t>заполнять несложные готовые </a:t>
            </a:r>
            <a:r>
              <a:rPr lang="ru-RU" dirty="0" smtClean="0"/>
              <a:t>таблицы</a:t>
            </a:r>
            <a:endParaRPr lang="ru-RU" dirty="0"/>
          </a:p>
          <a:p>
            <a:pPr lvl="1"/>
            <a:r>
              <a:rPr lang="ru-RU" dirty="0"/>
              <a:t>читать несложные готовые столбчатые </a:t>
            </a:r>
            <a:r>
              <a:rPr lang="ru-RU" dirty="0" smtClean="0"/>
              <a:t>диаграммы</a:t>
            </a:r>
            <a:endParaRPr lang="ru-RU" dirty="0"/>
          </a:p>
          <a:p>
            <a:r>
              <a:rPr lang="ru-RU" b="1" dirty="0" smtClean="0"/>
              <a:t>Выпускник </a:t>
            </a:r>
            <a:r>
              <a:rPr lang="ru-RU" b="1" dirty="0"/>
              <a:t>получит возможность научиться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читать несложные готовые круговые </a:t>
            </a:r>
            <a:r>
              <a:rPr lang="ru-RU" dirty="0" smtClean="0"/>
              <a:t>диаграммы</a:t>
            </a:r>
            <a:endParaRPr lang="ru-RU" dirty="0"/>
          </a:p>
          <a:p>
            <a:pPr lvl="1"/>
            <a:r>
              <a:rPr lang="ru-RU" dirty="0"/>
              <a:t>достраивать несложную готовую столбчатую </a:t>
            </a:r>
            <a:r>
              <a:rPr lang="ru-RU" dirty="0" smtClean="0"/>
              <a:t>диаграмму</a:t>
            </a:r>
            <a:endParaRPr lang="ru-RU" dirty="0"/>
          </a:p>
          <a:p>
            <a:pPr lvl="1"/>
            <a:r>
              <a:rPr lang="ru-RU" dirty="0"/>
              <a:t>сравнивать и обобщать информацию, представленную в строках и столбцах несложных таблиц и </a:t>
            </a:r>
            <a:r>
              <a:rPr lang="ru-RU" dirty="0" smtClean="0"/>
              <a:t>диаграмм</a:t>
            </a:r>
            <a:endParaRPr lang="ru-RU" dirty="0"/>
          </a:p>
          <a:p>
            <a:pPr lvl="1"/>
            <a:r>
              <a:rPr lang="ru-RU" dirty="0"/>
              <a:t>распознавать одну и ту же информацию, представленную в разной форме (таблицы и диаграммы</a:t>
            </a:r>
            <a:r>
              <a:rPr lang="ru-RU" dirty="0" smtClean="0"/>
              <a:t>)</a:t>
            </a:r>
            <a:endParaRPr lang="ru-RU" dirty="0"/>
          </a:p>
          <a:p>
            <a:pPr lvl="1"/>
            <a:r>
              <a:rPr lang="ru-RU" dirty="0"/>
              <a:t>собирать и представлять информацию с помощью таблиц и </a:t>
            </a:r>
            <a:r>
              <a:rPr lang="ru-RU" dirty="0" smtClean="0"/>
              <a:t>диаграмм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91" y="0"/>
            <a:ext cx="787209" cy="119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177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Спецификация к демоверсии ВПР. 4 </a:t>
            </a:r>
            <a:r>
              <a:rPr lang="ru-RU" sz="3600" dirty="0" smtClean="0">
                <a:solidFill>
                  <a:srgbClr val="0070C0"/>
                </a:solidFill>
              </a:rPr>
              <a:t>класс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Задание 6. Работа с информацией (с данными</a:t>
            </a:r>
            <a:r>
              <a:rPr lang="ru-RU" b="1" dirty="0" smtClean="0"/>
              <a:t>):</a:t>
            </a:r>
            <a:endParaRPr lang="ru-RU" b="1" dirty="0"/>
          </a:p>
          <a:p>
            <a:pPr lvl="1"/>
            <a:r>
              <a:rPr lang="ru-RU" dirty="0" smtClean="0"/>
              <a:t>умение </a:t>
            </a:r>
            <a:r>
              <a:rPr lang="ru-RU" dirty="0"/>
              <a:t>собирать,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представлять</a:t>
            </a:r>
            <a:r>
              <a:rPr lang="ru-RU" dirty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интерпретировать </a:t>
            </a:r>
            <a:br>
              <a:rPr lang="ru-RU" dirty="0" smtClean="0"/>
            </a:br>
            <a:r>
              <a:rPr lang="ru-RU" dirty="0" smtClean="0"/>
              <a:t>информацию</a:t>
            </a:r>
            <a:r>
              <a:rPr lang="ru-RU" dirty="0"/>
              <a:t>, представленную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виде текста, таблицы, схемы,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графика</a:t>
            </a:r>
            <a:r>
              <a:rPr lang="ru-RU" dirty="0"/>
              <a:t>, диаграммы</a:t>
            </a:r>
          </a:p>
          <a:p>
            <a:pPr lvl="1"/>
            <a:r>
              <a:rPr lang="ru-RU" dirty="0"/>
              <a:t>читать несложную </a:t>
            </a:r>
            <a:r>
              <a:rPr lang="ru-RU" dirty="0" smtClean="0"/>
              <a:t>готовую </a:t>
            </a:r>
            <a:br>
              <a:rPr lang="ru-RU" dirty="0" smtClean="0"/>
            </a:br>
            <a:r>
              <a:rPr lang="ru-RU" dirty="0" smtClean="0"/>
              <a:t>таблицу</a:t>
            </a:r>
          </a:p>
          <a:p>
            <a:pPr lvl="1"/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интерпретировать информацию</a:t>
            </a: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b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представленную 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таблице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15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-185" t="57931"/>
          <a:stretch/>
        </p:blipFill>
        <p:spPr>
          <a:xfrm>
            <a:off x="6003816" y="2565810"/>
            <a:ext cx="5656595" cy="33560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4" descr="http://minobrkchr.ru/bitrix/%D0%B2%D0%BF%D1%80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46" y="35508"/>
            <a:ext cx="1701478" cy="83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007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/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Спецификация к </a:t>
            </a:r>
            <a:r>
              <a:rPr lang="ru-RU" sz="3600" dirty="0" smtClean="0">
                <a:solidFill>
                  <a:srgbClr val="0070C0"/>
                </a:solidFill>
              </a:rPr>
              <a:t>демоверсии ВПР</a:t>
            </a:r>
            <a:r>
              <a:rPr lang="ru-RU" sz="3600" dirty="0">
                <a:solidFill>
                  <a:srgbClr val="0070C0"/>
                </a:solidFill>
              </a:rPr>
              <a:t>. 4 </a:t>
            </a:r>
            <a:r>
              <a:rPr lang="ru-RU" sz="3600" dirty="0" smtClean="0">
                <a:solidFill>
                  <a:srgbClr val="0070C0"/>
                </a:solidFill>
              </a:rPr>
              <a:t>класс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16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/>
          <a:srcRect t="58040" r="-484"/>
          <a:stretch/>
        </p:blipFill>
        <p:spPr>
          <a:xfrm>
            <a:off x="6574486" y="2569946"/>
            <a:ext cx="5134698" cy="30127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 t="11562" r="-484" b="42008"/>
          <a:stretch/>
        </p:blipFill>
        <p:spPr>
          <a:xfrm>
            <a:off x="559067" y="2235830"/>
            <a:ext cx="5792528" cy="376070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4" descr="http://minobrkchr.ru/bitrix/%D0%B2%D0%BF%D1%80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46" y="35508"/>
            <a:ext cx="1701478" cy="83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147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 l="-599" t="67788" r="3517" b="6427"/>
          <a:stretch/>
        </p:blipFill>
        <p:spPr>
          <a:xfrm>
            <a:off x="508019" y="3523805"/>
            <a:ext cx="7466151" cy="27880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0070C0"/>
                </a:solidFill>
              </a:rPr>
              <a:t>Спецификация к </a:t>
            </a:r>
            <a:r>
              <a:rPr lang="ru-RU" sz="3600" dirty="0">
                <a:solidFill>
                  <a:srgbClr val="0070C0"/>
                </a:solidFill>
              </a:rPr>
              <a:t>демоверсии </a:t>
            </a:r>
            <a:r>
              <a:rPr lang="ru-RU" sz="3600" dirty="0" smtClean="0">
                <a:solidFill>
                  <a:srgbClr val="0070C0"/>
                </a:solidFill>
              </a:rPr>
              <a:t>ВПР. 4 класс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Задание </a:t>
            </a:r>
            <a:r>
              <a:rPr lang="ru-RU" b="1" dirty="0" smtClean="0"/>
              <a:t>3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2931" t="33759" r="3517" b="33224"/>
          <a:stretch/>
        </p:blipFill>
        <p:spPr>
          <a:xfrm>
            <a:off x="4565529" y="1646238"/>
            <a:ext cx="6788271" cy="336852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4" descr="http://minobrkchr.ru/bitrix/%D0%B2%D0%BF%D1%80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46" y="35508"/>
            <a:ext cx="1701478" cy="83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789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dirty="0" smtClean="0">
                <a:solidFill>
                  <a:srgbClr val="0070C0"/>
                </a:solidFill>
              </a:rPr>
              <a:t>Спецификация к </a:t>
            </a:r>
            <a:r>
              <a:rPr lang="ru-RU" sz="3600" dirty="0">
                <a:solidFill>
                  <a:srgbClr val="0070C0"/>
                </a:solidFill>
              </a:rPr>
              <a:t>демоверсии </a:t>
            </a:r>
            <a:r>
              <a:rPr lang="ru-RU" sz="3600" dirty="0" smtClean="0">
                <a:solidFill>
                  <a:srgbClr val="0070C0"/>
                </a:solidFill>
              </a:rPr>
              <a:t>ВПР. 4 класс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Задание 3, 6, 10. Работа с информацией (с данными</a:t>
            </a:r>
            <a:r>
              <a:rPr lang="ru-RU" b="1" dirty="0" smtClean="0"/>
              <a:t>)</a:t>
            </a:r>
          </a:p>
          <a:p>
            <a:pPr marL="0" indent="0">
              <a:buNone/>
            </a:pPr>
            <a:r>
              <a:rPr lang="ru-RU" dirty="0"/>
              <a:t>Умение собирать, представлять, интерпретировать информацию, представленную в виде текста, таблицы, схемы, графика, диаграммы, </a:t>
            </a:r>
            <a:r>
              <a:rPr lang="ru-RU" dirty="0">
                <a:solidFill>
                  <a:srgbClr val="FF0000"/>
                </a:solidFill>
              </a:rPr>
              <a:t>рисунка ситуации из повседневной жизни, рисунка предмета повседневной </a:t>
            </a:r>
            <a:r>
              <a:rPr lang="ru-RU" dirty="0" smtClean="0">
                <a:solidFill>
                  <a:srgbClr val="FF0000"/>
                </a:solidFill>
              </a:rPr>
              <a:t>жизни</a:t>
            </a:r>
          </a:p>
          <a:p>
            <a:pPr lvl="1"/>
            <a:r>
              <a:rPr lang="ru-RU" dirty="0"/>
              <a:t>Извлекать и интерпретировать информацию, представленную в виде таблицы или текста</a:t>
            </a:r>
          </a:p>
          <a:p>
            <a:pPr lvl="1"/>
            <a:r>
              <a:rPr lang="ru-RU" dirty="0" smtClean="0"/>
              <a:t>Представлять </a:t>
            </a:r>
            <a:r>
              <a:rPr lang="ru-RU" dirty="0"/>
              <a:t>текстовую информацию в виде схемы, отображающей связи между объектами</a:t>
            </a:r>
          </a:p>
          <a:p>
            <a:pPr lvl="1"/>
            <a:r>
              <a:rPr lang="ru-RU" dirty="0" smtClean="0"/>
              <a:t>Представлять </a:t>
            </a:r>
            <a:r>
              <a:rPr lang="ru-RU" dirty="0"/>
              <a:t>текст в виде схемы, отображающей связи между </a:t>
            </a:r>
            <a:r>
              <a:rPr lang="ru-RU" dirty="0" smtClean="0"/>
              <a:t>объектами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18</a:t>
            </a:fld>
            <a:endParaRPr lang="ru-RU"/>
          </a:p>
        </p:txBody>
      </p:sp>
      <p:pic>
        <p:nvPicPr>
          <p:cNvPr id="5" name="Picture 4" descr="http://minobrkchr.ru/bitrix/%D0%B2%D0%BF%D1%80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46" y="35508"/>
            <a:ext cx="1701478" cy="83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923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 smtClean="0">
                <a:solidFill>
                  <a:srgbClr val="0070C0"/>
                </a:solidFill>
              </a:rPr>
              <a:t>Примеры таблиц</a:t>
            </a:r>
            <a:r>
              <a:rPr lang="ru-RU" sz="3600" b="1" dirty="0">
                <a:solidFill>
                  <a:srgbClr val="0070C0"/>
                </a:solidFill>
              </a:rPr>
              <a:t/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 (проект 2019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класс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Простейшие таблицы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для </a:t>
            </a:r>
            <a:r>
              <a:rPr lang="ru-RU" sz="2400" dirty="0"/>
              <a:t>решения </a:t>
            </a:r>
            <a:r>
              <a:rPr lang="ru-RU" sz="2400" dirty="0" smtClean="0"/>
              <a:t>учебных</a:t>
            </a:r>
            <a:br>
              <a:rPr lang="ru-RU" sz="2400" dirty="0" smtClean="0"/>
            </a:br>
            <a:r>
              <a:rPr lang="ru-RU" sz="2400" dirty="0" smtClean="0"/>
              <a:t>задач (таблица сложения)</a:t>
            </a:r>
            <a:endParaRPr lang="ru-RU" sz="24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19</a:t>
            </a:fld>
            <a:endParaRPr lang="ru-RU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31845" y="2126632"/>
            <a:ext cx="4649927" cy="40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049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 smtClean="0">
                <a:solidFill>
                  <a:srgbClr val="0070C0"/>
                </a:solidFill>
              </a:rPr>
              <a:t>Примеры таблиц</a:t>
            </a:r>
            <a:r>
              <a:rPr lang="ru-RU" sz="3600" b="1" dirty="0">
                <a:solidFill>
                  <a:srgbClr val="0070C0"/>
                </a:solidFill>
              </a:rPr>
              <a:t/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 (проект 2019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класс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Простейшие </a:t>
            </a:r>
            <a:r>
              <a:rPr lang="ru-RU" sz="2400" dirty="0" smtClean="0"/>
              <a:t>таблицы</a:t>
            </a:r>
            <a:br>
              <a:rPr lang="ru-RU" sz="2400" dirty="0" smtClean="0"/>
            </a:br>
            <a:r>
              <a:rPr lang="ru-RU" sz="2400" dirty="0" smtClean="0"/>
              <a:t>для </a:t>
            </a:r>
            <a:r>
              <a:rPr lang="ru-RU" sz="2400" dirty="0"/>
              <a:t>решения учебных задач</a:t>
            </a:r>
            <a:r>
              <a:rPr lang="ru-RU" sz="2400" dirty="0" smtClean="0"/>
              <a:t>:</a:t>
            </a:r>
            <a:br>
              <a:rPr lang="ru-RU" sz="2400" dirty="0" smtClean="0"/>
            </a:br>
            <a:r>
              <a:rPr lang="ru-RU" sz="2400" dirty="0" smtClean="0"/>
              <a:t>таблицы </a:t>
            </a:r>
            <a:r>
              <a:rPr lang="ru-RU" sz="2400" dirty="0"/>
              <a:t>сложения, умножения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Простейшие таблицы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 </a:t>
            </a:r>
            <a:r>
              <a:rPr lang="ru-RU" sz="2400" dirty="0"/>
              <a:t>данными о реальных </a:t>
            </a:r>
            <a:r>
              <a:rPr lang="ru-RU" sz="2400" dirty="0" smtClean="0"/>
              <a:t>процессах</a:t>
            </a:r>
            <a:br>
              <a:rPr lang="ru-RU" sz="2400" dirty="0" smtClean="0"/>
            </a:br>
            <a:r>
              <a:rPr lang="ru-RU" sz="2400" dirty="0" smtClean="0"/>
              <a:t>и </a:t>
            </a:r>
            <a:r>
              <a:rPr lang="ru-RU" sz="2400" dirty="0"/>
              <a:t>явлениях </a:t>
            </a:r>
            <a:r>
              <a:rPr lang="ru-RU" sz="2400" dirty="0" err="1" smtClean="0"/>
              <a:t>окр</a:t>
            </a:r>
            <a:r>
              <a:rPr lang="ru-RU" sz="2400" dirty="0" smtClean="0"/>
              <a:t>. </a:t>
            </a:r>
            <a:r>
              <a:rPr lang="ru-RU" sz="2400" dirty="0"/>
              <a:t>мира: </a:t>
            </a:r>
            <a:r>
              <a:rPr lang="ru-RU" sz="2400" dirty="0" smtClean="0"/>
              <a:t>график</a:t>
            </a:r>
            <a:br>
              <a:rPr lang="ru-RU" sz="2400" dirty="0" smtClean="0"/>
            </a:br>
            <a:r>
              <a:rPr lang="ru-RU" sz="2400" dirty="0" smtClean="0"/>
              <a:t>дежурств</a:t>
            </a:r>
            <a:r>
              <a:rPr lang="ru-RU" sz="2400" dirty="0"/>
              <a:t>, </a:t>
            </a:r>
            <a:r>
              <a:rPr lang="ru-RU" sz="2400" dirty="0" smtClean="0"/>
              <a:t>наблюдения</a:t>
            </a:r>
            <a:br>
              <a:rPr lang="ru-RU" sz="2400" dirty="0" smtClean="0"/>
            </a:br>
            <a:r>
              <a:rPr lang="ru-RU" sz="2400" dirty="0" smtClean="0"/>
              <a:t>в </a:t>
            </a:r>
            <a:r>
              <a:rPr lang="ru-RU" sz="2400" dirty="0"/>
              <a:t>природе и </a:t>
            </a:r>
            <a:r>
              <a:rPr lang="ru-RU" sz="2400" dirty="0" smtClean="0"/>
              <a:t>пр.</a:t>
            </a:r>
            <a:endParaRPr lang="ru-RU" sz="24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20</a:t>
            </a:fld>
            <a:endParaRPr lang="ru-RU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8716" y="1825625"/>
            <a:ext cx="5425084" cy="446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494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 smtClean="0">
                <a:solidFill>
                  <a:srgbClr val="0070C0"/>
                </a:solidFill>
              </a:rPr>
              <a:t>Примеры таблиц</a:t>
            </a:r>
            <a:r>
              <a:rPr lang="ru-RU" sz="3600" b="1" dirty="0">
                <a:solidFill>
                  <a:srgbClr val="0070C0"/>
                </a:solidFill>
              </a:rPr>
              <a:t/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 (проект 2019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класс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Простейшие таблицы </a:t>
            </a:r>
            <a:r>
              <a:rPr lang="ru-RU" sz="2400" dirty="0" smtClean="0"/>
              <a:t>для</a:t>
            </a:r>
            <a:br>
              <a:rPr lang="ru-RU" sz="2400" dirty="0" smtClean="0"/>
            </a:br>
            <a:r>
              <a:rPr lang="ru-RU" sz="2400" dirty="0" smtClean="0"/>
              <a:t>решения учебных </a:t>
            </a:r>
            <a:r>
              <a:rPr lang="ru-RU" sz="2400" dirty="0"/>
              <a:t>задач: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таблицы для </a:t>
            </a:r>
            <a:r>
              <a:rPr lang="ru-RU" sz="2400" dirty="0"/>
              <a:t>работы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 буквенными выражениями </a:t>
            </a:r>
            <a:endParaRPr lang="ru-RU" sz="2400" dirty="0"/>
          </a:p>
          <a:p>
            <a:pPr>
              <a:lnSpc>
                <a:spcPct val="120000"/>
              </a:lnSpc>
            </a:pPr>
            <a:r>
              <a:rPr lang="ru-RU" sz="2400" dirty="0"/>
              <a:t>Таблицы с данными о </a:t>
            </a:r>
            <a:r>
              <a:rPr lang="ru-RU" sz="2400" dirty="0" smtClean="0"/>
              <a:t>реальных</a:t>
            </a:r>
            <a:br>
              <a:rPr lang="ru-RU" sz="2400" dirty="0" smtClean="0"/>
            </a:br>
            <a:r>
              <a:rPr lang="ru-RU" sz="2400" dirty="0" smtClean="0"/>
              <a:t>процессах </a:t>
            </a:r>
            <a:r>
              <a:rPr lang="ru-RU" sz="2400" dirty="0"/>
              <a:t>и явлениях </a:t>
            </a:r>
            <a:r>
              <a:rPr lang="ru-RU" sz="2400" dirty="0" err="1" smtClean="0"/>
              <a:t>окр</a:t>
            </a:r>
            <a:r>
              <a:rPr lang="ru-RU" sz="2400" dirty="0" smtClean="0"/>
              <a:t>. </a:t>
            </a:r>
            <a:r>
              <a:rPr lang="ru-RU" sz="2400" dirty="0"/>
              <a:t>мира: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расписание</a:t>
            </a:r>
            <a:r>
              <a:rPr lang="ru-RU" sz="2400" dirty="0"/>
              <a:t>, режим </a:t>
            </a:r>
            <a:r>
              <a:rPr lang="ru-RU" sz="2400" dirty="0" smtClean="0"/>
              <a:t>работы</a:t>
            </a:r>
            <a:endParaRPr lang="ru-RU" sz="2400" b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6114" y="1870074"/>
            <a:ext cx="4797879" cy="4159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9389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pPr algn="r"/>
            <a:r>
              <a:rPr lang="ru-RU" sz="3600" b="1" dirty="0" smtClean="0">
                <a:solidFill>
                  <a:srgbClr val="0070C0"/>
                </a:solidFill>
              </a:rPr>
              <a:t>Примеры таблиц</a:t>
            </a:r>
            <a:r>
              <a:rPr lang="ru-RU" sz="3600" b="1" dirty="0">
                <a:solidFill>
                  <a:srgbClr val="0070C0"/>
                </a:solidFill>
              </a:rPr>
              <a:t/>
            </a:r>
            <a:br>
              <a:rPr lang="ru-RU" sz="3600" b="1" dirty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ФГОС </a:t>
            </a: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НОО (проект 2019</a:t>
            </a:r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класс</a:t>
            </a:r>
          </a:p>
          <a:p>
            <a:pPr>
              <a:lnSpc>
                <a:spcPct val="120000"/>
              </a:lnSpc>
            </a:pPr>
            <a:r>
              <a:rPr lang="ru-RU" sz="2400" dirty="0"/>
              <a:t>Таблицы для </a:t>
            </a:r>
            <a:r>
              <a:rPr lang="ru-RU" sz="2400" dirty="0" smtClean="0"/>
              <a:t>решения</a:t>
            </a:r>
            <a:br>
              <a:rPr lang="ru-RU" sz="2400" dirty="0" smtClean="0"/>
            </a:br>
            <a:r>
              <a:rPr lang="ru-RU" sz="2400" dirty="0" smtClean="0"/>
              <a:t>учебных </a:t>
            </a:r>
            <a:r>
              <a:rPr lang="ru-RU" sz="2400" dirty="0"/>
              <a:t>задач: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таблицы </a:t>
            </a:r>
            <a:r>
              <a:rPr lang="ru-RU" sz="2400" dirty="0"/>
              <a:t>в текстовых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задачах</a:t>
            </a:r>
            <a:endParaRPr lang="ru-RU" sz="2400" dirty="0"/>
          </a:p>
          <a:p>
            <a:pPr>
              <a:lnSpc>
                <a:spcPct val="120000"/>
              </a:lnSpc>
            </a:pPr>
            <a:r>
              <a:rPr lang="ru-RU" sz="2400" dirty="0"/>
              <a:t>Таблицы с данными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 </a:t>
            </a:r>
            <a:r>
              <a:rPr lang="ru-RU" sz="2400" dirty="0"/>
              <a:t>реальных процессах 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явлениях </a:t>
            </a:r>
            <a:r>
              <a:rPr lang="ru-RU" sz="2400" dirty="0" err="1" smtClean="0"/>
              <a:t>окр</a:t>
            </a:r>
            <a:r>
              <a:rPr lang="ru-RU" sz="2400" dirty="0" smtClean="0"/>
              <a:t>. </a:t>
            </a:r>
            <a:r>
              <a:rPr lang="ru-RU" sz="2400" dirty="0"/>
              <a:t>мира: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расписание</a:t>
            </a:r>
            <a:r>
              <a:rPr lang="ru-RU" sz="2400" dirty="0"/>
              <a:t>, календарь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22</a:t>
            </a:fld>
            <a:endParaRPr lang="ru-RU" dirty="0"/>
          </a:p>
        </p:txBody>
      </p:sp>
      <p:pic>
        <p:nvPicPr>
          <p:cNvPr id="5" name="Picture 2" descr="https://189131.selcdn.ru/leonardo/uploadsForSiteId/143710/content/1eb6c239-0d03-47e0-8bbb-ff95a066c7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223" y="230187"/>
            <a:ext cx="2481850" cy="8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5952" y="1825626"/>
            <a:ext cx="62478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343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23</a:t>
            </a:fld>
            <a:endParaRPr lang="ru-RU"/>
          </a:p>
        </p:txBody>
      </p:sp>
      <p:pic>
        <p:nvPicPr>
          <p:cNvPr id="5" name="схема у-яу-у2.png" descr="схема у-яу-у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2269" y="3164227"/>
            <a:ext cx="10217150" cy="2922849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Бесплатный сервис"/>
          <p:cNvSpPr txBox="1"/>
          <p:nvPr/>
        </p:nvSpPr>
        <p:spPr>
          <a:xfrm>
            <a:off x="999951" y="912972"/>
            <a:ext cx="3467101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spAutoFit/>
          </a:bodyPr>
          <a:lstStyle>
            <a:lvl1pPr algn="l" defTabSz="457200">
              <a:lnSpc>
                <a:spcPts val="6800"/>
              </a:lnSpc>
              <a:defRPr sz="68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sz="3400" dirty="0" err="1" smtClean="0">
                <a:ln w="0" cap="flat">
                  <a:noFill/>
                  <a:prstDash val="solid"/>
                  <a:miter lim="400000"/>
                </a:ln>
              </a:rPr>
              <a:t>Бесплатный</a:t>
            </a:r>
            <a:endParaRPr lang="ru-RU" sz="3400" dirty="0" smtClean="0">
              <a:ln w="0" cap="flat">
                <a:noFill/>
                <a:prstDash val="solid"/>
                <a:miter lim="400000"/>
              </a:ln>
            </a:endParaRPr>
          </a:p>
          <a:p>
            <a:pPr>
              <a:lnSpc>
                <a:spcPct val="100000"/>
              </a:lnSpc>
            </a:pPr>
            <a:r>
              <a:rPr sz="3400" dirty="0" err="1" smtClean="0">
                <a:ln w="0" cap="flat">
                  <a:noFill/>
                  <a:prstDash val="solid"/>
                  <a:miter lim="400000"/>
                </a:ln>
              </a:rPr>
              <a:t>сервис</a:t>
            </a:r>
            <a:r>
              <a:rPr sz="3400" dirty="0" smtClean="0">
                <a:ln w="0" cap="flat">
                  <a:noFill/>
                  <a:prstDash val="solid"/>
                  <a:miter lim="400000"/>
                </a:ln>
              </a:rPr>
              <a:t> </a:t>
            </a:r>
            <a:endParaRPr sz="3400" dirty="0">
              <a:ln w="0" cap="flat">
                <a:noFill/>
                <a:prstDash val="solid"/>
                <a:miter lim="400000"/>
              </a:ln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63649" y="1164257"/>
            <a:ext cx="7055305" cy="1605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600">
              <a:lnSpc>
                <a:spcPts val="3000"/>
              </a:lnSpc>
              <a:defRPr sz="4900" b="0">
                <a:ln w="0" cap="flat">
                  <a:solidFill>
                    <a:srgbClr val="000000"/>
                  </a:solidFill>
                  <a:prstDash val="solid"/>
                  <a:miter lim="400000"/>
                </a:ln>
                <a:solidFill>
                  <a:srgbClr val="201E1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 smtClean="0">
                <a:ln w="0" cap="flat">
                  <a:noFill/>
                  <a:prstDash val="solid"/>
                  <a:miter lim="400000"/>
                </a:ln>
              </a:rPr>
              <a:t>Цифровая библиотека заданий по русскому языку и математике для </a:t>
            </a:r>
            <a:r>
              <a:rPr lang="ru-RU" sz="2400" dirty="0">
                <a:ln w="0" cap="flat">
                  <a:noFill/>
                  <a:prstDash val="solid"/>
                  <a:miter lim="400000"/>
                </a:ln>
              </a:rPr>
              <a:t>учителей начальной </a:t>
            </a:r>
            <a:r>
              <a:rPr lang="ru-RU" sz="2400" dirty="0" smtClean="0">
                <a:ln w="0" cap="flat">
                  <a:noFill/>
                  <a:prstDash val="solid"/>
                  <a:miter lim="400000"/>
                </a:ln>
              </a:rPr>
              <a:t>школы с </a:t>
            </a:r>
            <a:r>
              <a:rPr lang="ru-RU" sz="2400" b="1" dirty="0">
                <a:ln w="0" cap="flat">
                  <a:noFill/>
                  <a:prstDash val="solid"/>
                  <a:miter lim="400000"/>
                </a:ln>
              </a:rPr>
              <a:t>автоматической проверкой</a:t>
            </a:r>
            <a:r>
              <a:rPr lang="ru-RU" sz="2400" dirty="0">
                <a:ln w="0" cap="flat">
                  <a:noFill/>
                  <a:prstDash val="solid"/>
                  <a:miter lim="400000"/>
                </a:ln>
              </a:rPr>
              <a:t> и </a:t>
            </a:r>
            <a:r>
              <a:rPr lang="ru-RU" sz="2400" b="1" dirty="0">
                <a:ln w="0" cap="flat">
                  <a:noFill/>
                  <a:prstDash val="solid"/>
                  <a:miter lim="400000"/>
                </a:ln>
              </a:rPr>
              <a:t>мгновенной обратной связью</a:t>
            </a:r>
            <a:r>
              <a:rPr lang="ru-RU" sz="2400" dirty="0">
                <a:ln w="0" cap="flat">
                  <a:noFill/>
                  <a:prstDash val="solid"/>
                  <a:miter lim="400000"/>
                </a:ln>
              </a:rPr>
              <a:t> для ребёнка.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912269" y="386540"/>
            <a:ext cx="10515600" cy="65207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Что такое </a:t>
            </a:r>
            <a:r>
              <a:rPr lang="ru-RU" sz="4000" b="1" dirty="0" err="1" smtClean="0">
                <a:solidFill>
                  <a:srgbClr val="0070C0"/>
                </a:solidFill>
              </a:rPr>
              <a:t>Яндекс.Учебник</a:t>
            </a:r>
            <a:r>
              <a:rPr lang="ru-RU" sz="4000" b="1" dirty="0" smtClean="0">
                <a:solidFill>
                  <a:srgbClr val="0070C0"/>
                </a:solidFill>
              </a:rPr>
              <a:t>?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12269" y="1690688"/>
            <a:ext cx="2958273" cy="13112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C00000"/>
                </a:solidFill>
              </a:rPr>
              <a:t>Более 35 000 заданий</a:t>
            </a:r>
            <a:endParaRPr lang="ru-RU" sz="2000" b="1" dirty="0">
              <a:solidFill>
                <a:srgbClr val="C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9395" y="4185612"/>
            <a:ext cx="1606722" cy="829594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27935" y="4114351"/>
            <a:ext cx="1878903" cy="820904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996197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3491887" y="1362786"/>
            <a:ext cx="8448537" cy="5167312"/>
            <a:chOff x="3548448" y="1352157"/>
            <a:chExt cx="8448537" cy="5167312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 cstate="print"/>
            <a:srcRect b="10007"/>
            <a:stretch/>
          </p:blipFill>
          <p:spPr>
            <a:xfrm>
              <a:off x="3548448" y="1352157"/>
              <a:ext cx="8448537" cy="5167312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90622" y="5091553"/>
              <a:ext cx="232691" cy="199449"/>
            </a:xfrm>
            <a:prstGeom prst="rect">
              <a:avLst/>
            </a:prstGeom>
          </p:spPr>
        </p:pic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69708" y="5324171"/>
              <a:ext cx="2453605" cy="864201"/>
            </a:xfrm>
            <a:prstGeom prst="rect">
              <a:avLst/>
            </a:prstGeom>
          </p:spPr>
        </p:pic>
      </p:grpSp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70C0"/>
                </a:solidFill>
              </a:rPr>
              <a:t>Раздел «Работа с информацией» в Я.У.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1798" y="1537278"/>
            <a:ext cx="2157657" cy="4818328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3766457" y="1537278"/>
            <a:ext cx="2427514" cy="59632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66457" y="3350120"/>
            <a:ext cx="2438400" cy="59632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66457" y="4864801"/>
            <a:ext cx="2438400" cy="596322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335485" y="1537278"/>
            <a:ext cx="2438400" cy="35683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335485" y="2993284"/>
            <a:ext cx="2438400" cy="35683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35485" y="4092454"/>
            <a:ext cx="2438400" cy="35683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001802" y="1537278"/>
            <a:ext cx="2438400" cy="35683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8991894" y="2993284"/>
            <a:ext cx="2438400" cy="35683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991894" y="4806125"/>
            <a:ext cx="2574858" cy="528675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38200" y="5284579"/>
            <a:ext cx="1654629" cy="29979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658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Работа с информацией в </a:t>
            </a:r>
            <a:r>
              <a:rPr lang="ru-RU" sz="4000" b="1" dirty="0" err="1">
                <a:solidFill>
                  <a:srgbClr val="0070C0"/>
                </a:solidFill>
              </a:rPr>
              <a:t>Яндекс.Учебнике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17280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2400" dirty="0"/>
              <a:t>Задания разного уровня </a:t>
            </a:r>
            <a:r>
              <a:rPr lang="ru-RU" sz="2400" dirty="0" smtClean="0"/>
              <a:t>сложности </a:t>
            </a:r>
            <a:r>
              <a:rPr lang="ru-RU" sz="2400" dirty="0"/>
              <a:t>позволяют выстроить работу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 </a:t>
            </a:r>
            <a:r>
              <a:rPr lang="ru-RU" sz="2400" dirty="0"/>
              <a:t>принципу от простого к сложному, постепенно увеличивая сложность формируемых умений и используемых понятий, а также организовать работу с учащимися разными образовательными </a:t>
            </a:r>
            <a:r>
              <a:rPr lang="ru-RU" sz="2400" dirty="0" smtClean="0"/>
              <a:t>запросами</a:t>
            </a:r>
            <a:endParaRPr lang="ru-RU" sz="2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25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59713" y="3187789"/>
            <a:ext cx="3519487" cy="32648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199" y="3187789"/>
            <a:ext cx="5769429" cy="326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25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Работа с информацией в </a:t>
            </a:r>
            <a:r>
              <a:rPr lang="ru-RU" sz="4000" b="1" dirty="0" err="1">
                <a:solidFill>
                  <a:srgbClr val="0070C0"/>
                </a:solidFill>
              </a:rPr>
              <a:t>Яндекс.Учебнике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Разнообразное </a:t>
            </a:r>
            <a:r>
              <a:rPr lang="ru-RU" sz="2400" dirty="0"/>
              <a:t>содержание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заданий </a:t>
            </a:r>
            <a:r>
              <a:rPr lang="ru-RU" sz="2400" dirty="0"/>
              <a:t>с данными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из </a:t>
            </a:r>
            <a:r>
              <a:rPr lang="ru-RU" sz="2400" dirty="0"/>
              <a:t>реальных процессов 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явлений </a:t>
            </a:r>
            <a:r>
              <a:rPr lang="ru-RU" sz="2400" dirty="0"/>
              <a:t>окружающего мира,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повседневной </a:t>
            </a:r>
            <a:r>
              <a:rPr lang="ru-RU" sz="2400" dirty="0"/>
              <a:t>жизни,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сказочных </a:t>
            </a:r>
            <a:r>
              <a:rPr lang="ru-RU" sz="2400" dirty="0"/>
              <a:t>сюжетов,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помогают </a:t>
            </a:r>
            <a:r>
              <a:rPr lang="ru-RU" sz="2400" dirty="0"/>
              <a:t>поддержать интерес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младших </a:t>
            </a:r>
            <a:r>
              <a:rPr lang="ru-RU" sz="2400" dirty="0"/>
              <a:t>школьников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26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/>
          <a:srcRect l="8304" t="33651" r="56518" b="18571"/>
          <a:stretch/>
        </p:blipFill>
        <p:spPr>
          <a:xfrm>
            <a:off x="5388429" y="1690688"/>
            <a:ext cx="5965371" cy="45573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35441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Работа с информацией в </a:t>
            </a:r>
            <a:r>
              <a:rPr lang="ru-RU" sz="4000" b="1" dirty="0" err="1">
                <a:solidFill>
                  <a:srgbClr val="0070C0"/>
                </a:solidFill>
              </a:rPr>
              <a:t>Яндекс.Учебнике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Раздел </a:t>
            </a:r>
            <a:r>
              <a:rPr lang="ru-RU" sz="2400" dirty="0"/>
              <a:t>«Работа с информацией» постоянно дорабатывается и наполняется новыми заданиями. </a:t>
            </a:r>
            <a:endParaRPr lang="ru-RU" sz="2400" dirty="0" smtClean="0"/>
          </a:p>
          <a:p>
            <a:r>
              <a:rPr lang="ru-RU" sz="2400" dirty="0" smtClean="0"/>
              <a:t>Оперативная </a:t>
            </a:r>
            <a:r>
              <a:rPr lang="ru-RU" sz="2400" dirty="0"/>
              <a:t>реакция </a:t>
            </a:r>
            <a:r>
              <a:rPr lang="ru-RU" sz="2400" dirty="0" err="1"/>
              <a:t>Яндекс.Учебника</a:t>
            </a:r>
            <a:r>
              <a:rPr lang="ru-RU" sz="2400" dirty="0"/>
              <a:t> на современные требования образования и обновляющиеся КИМ делает контент актуальным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7797F-13D7-4C7F-83DD-0BF860FB5594}" type="slidenum">
              <a:rPr lang="ru-RU" smtClean="0"/>
              <a:pPr/>
              <a:t>27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9800" y="1825625"/>
            <a:ext cx="5531033" cy="41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373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2241</TotalTime>
  <Words>763</Words>
  <Application>Microsoft Office PowerPoint</Application>
  <PresentationFormat>Произвольный</PresentationFormat>
  <Paragraphs>166</Paragraphs>
  <Slides>27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Формируем умение работать  с информацией в начальной школе  с помощью сервиса Яндекс.Учебник</vt:lpstr>
      <vt:lpstr>Слайд 2</vt:lpstr>
      <vt:lpstr>Зачем учить работать с информацией?</vt:lpstr>
      <vt:lpstr>Зачем учить работать с информацией?</vt:lpstr>
      <vt:lpstr>Нормативные документы, содержащие современные требования к обучению работе  с информацией</vt:lpstr>
      <vt:lpstr>Метапредметные результаты освоения ООП НОО</vt:lpstr>
      <vt:lpstr>Метапредметные результаты освоения ООП НОО</vt:lpstr>
      <vt:lpstr>Предметные результаты освоения ООП НОО  (математика и информатика)</vt:lpstr>
      <vt:lpstr>Предметные результаты освоения ООП НОО  ФГОС НОО (проект 2019)</vt:lpstr>
      <vt:lpstr>Предметные результаты освоения ООП НОО  ФГОС НОО (проект 2019)</vt:lpstr>
      <vt:lpstr>Предметные результаты освоения ООП НОО  ФГОС НОО (проект 2019)</vt:lpstr>
      <vt:lpstr>Предметные результаты освоения ООП НОО  ФГОС НОО (проект 2019)</vt:lpstr>
      <vt:lpstr>  Планируемые результаты и содержание образовательной области Математика и информатика</vt:lpstr>
      <vt:lpstr>  Планируемые результаты и содержание образовательной области «Математика и информатика». Работа с информацией</vt:lpstr>
      <vt:lpstr> Спецификация к демоверсии ВПР. 4 класс</vt:lpstr>
      <vt:lpstr> Спецификация к демоверсии ВПР. 4 класс</vt:lpstr>
      <vt:lpstr> Спецификация к демоверсии ВПР. 4 класс</vt:lpstr>
      <vt:lpstr> Спецификация к демоверсии ВПР. 4 класс</vt:lpstr>
      <vt:lpstr>Примеры таблиц ФГОС НОО (проект 2019)</vt:lpstr>
      <vt:lpstr>Примеры таблиц ФГОС НОО (проект 2019)</vt:lpstr>
      <vt:lpstr>Примеры таблиц ФГОС НОО (проект 2019)</vt:lpstr>
      <vt:lpstr>Примеры таблиц ФГОС НОО (проект 2019)</vt:lpstr>
      <vt:lpstr>Что такое Яндекс.Учебник?</vt:lpstr>
      <vt:lpstr>Раздел «Работа с информацией» в Я.У.</vt:lpstr>
      <vt:lpstr>Работа с информацией в Яндекс.Учебнике</vt:lpstr>
      <vt:lpstr>Работа с информацией в Яндекс.Учебнике</vt:lpstr>
      <vt:lpstr>Работа с информацией в Яндекс.Учебнике</vt:lpstr>
    </vt:vector>
  </TitlesOfParts>
  <Company>Yandex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Применение Яндекс.Учебника в процессе обучения младших школьников</dc:title>
  <dc:creator>Marina Rogatova</dc:creator>
  <cp:lastModifiedBy>комп</cp:lastModifiedBy>
  <cp:revision>209</cp:revision>
  <dcterms:created xsi:type="dcterms:W3CDTF">2019-01-16T09:01:54Z</dcterms:created>
  <dcterms:modified xsi:type="dcterms:W3CDTF">2019-11-07T12:54:32Z</dcterms:modified>
</cp:coreProperties>
</file>