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gosuslugi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EB8A2F24189CAC59C0D070D22B72FDE7247B24A192AF6CB0E2616BE8EE762A964A5FB7F03372ED0DCFABC0BD07E73F4B2BE28E8293BD92C6c54DI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85794"/>
            <a:ext cx="7958166" cy="5000659"/>
          </a:xfrm>
        </p:spPr>
        <p:txBody>
          <a:bodyPr>
            <a:normAutofit/>
          </a:bodyPr>
          <a:lstStyle/>
          <a:p>
            <a:r>
              <a:rPr lang="ru-RU" dirty="0" smtClean="0"/>
              <a:t>Постановка на учёт и направление детей в муниципальные организации Казачинского района, реализующие  образовательные программы дошкольного образования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258204" cy="5214974"/>
          </a:xfrm>
        </p:spPr>
        <p:txBody>
          <a:bodyPr>
            <a:noAutofit/>
          </a:bodyPr>
          <a:lstStyle/>
          <a:p>
            <a:pPr algn="just" hangingPunct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Постановка на учет, направление, зачисление, а также перевод  из одного дошкольного учреждения в другое осуществляется в соответствии в государственной информационной системе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Красноярского края «Дошкольник» по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заявкам руководителей дошкольных учреждений о количестве свободных мест в каждой возрастной группе детского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сада (дошкольной группы),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соответствии с датой регистрации обращения родителей, с учётом возраста ребёнка на 01 сентября текущего года и желаемыми учреждениями. </a:t>
            </a:r>
          </a:p>
          <a:p>
            <a:pPr algn="just" hangingPunct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Дети граждан, имеющих право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специальные меры поддержки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соответствии с действующим федеральным законодательством,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при наличии свободных мест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обеспечиваются местами в дошкольных образовательных организациях в первоочередном и внеочередном порядке.</a:t>
            </a:r>
          </a:p>
          <a:p>
            <a:pPr algn="just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Преимущественное право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братьев и сестер только 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 той ДОО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в которой обучается брат или сестра.</a:t>
            </a:r>
          </a:p>
          <a:p>
            <a:pPr algn="just" hangingPunct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Список категории граждан, имеющих право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на специальные меры поддержки,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доступен заявителям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 личном кабинете на ЕПГУ при получении данной услуги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3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285728"/>
            <a:ext cx="8329642" cy="6572272"/>
          </a:xfrm>
        </p:spPr>
        <p:txBody>
          <a:bodyPr>
            <a:normAutofit fontScale="70000" lnSpcReduction="20000"/>
          </a:bodyPr>
          <a:lstStyle/>
          <a:p>
            <a:pPr algn="just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соответствии с подпунктом 6 части 1 статьи 9 и части 5 статьи 63 Федерального закона от 29 декабря 2012 года № 273-ФЗ «Об образовании  в Российской Федерации» к компетенции органов местного самоуправления муниципальных районов и городских округов относится учёт детей, имеющих право на получение общего образования каждого уровня и проживающих на территориях соответствующих муниципальных образований, и закрепление муниципальных образовательных организаций за конкретными территориями муниципального района, городского округа.</a:t>
            </a:r>
          </a:p>
          <a:p>
            <a:pPr algn="just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Заявителям, подавшим заявление через ЕПГУ, необходимо предоставить оригиналы документов в места приема. </a:t>
            </a:r>
          </a:p>
          <a:p>
            <a:pPr algn="just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Заявителю под личную подпись выдается обязательный документ –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уведомление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 постановке ребенка на очередь в детские сады.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 hangingPunct="0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Все изменения заявления, информирование о статусах обработки заявления можно посмотреть заявителю в личном кабинете ЕПГУ, зайдя в личный кабинет через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обычный интернет-браузер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hangingPunct="0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" y="1312"/>
            <a:ext cx="9141184" cy="684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323528" y="404664"/>
            <a:ext cx="84249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Для получения услуги, необходимо зайти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 портал ЕПГУ по адресу 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  <a:hlinkClick r:id="rId3"/>
              </a:rPr>
              <a:t>http://gosuslugi.ru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авторизоваться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логином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паролем. Учетная запись должна быть «Подтвержденная»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Проверить,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чтобы правильно было определено местоположение 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Красноярский край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56327" y="5733256"/>
            <a:ext cx="839122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hangingPunct="0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Заявления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поданные на территории других субъектов Российской Федерации</a:t>
            </a:r>
            <a:r>
              <a:rPr lang="ru-RU" sz="2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появятся в региональной системе!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6" descr="https://static.tildacdn.com/tild6461-3437-4235-a461-336536376536/26-264101_computer-m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3978" y="2204864"/>
            <a:ext cx="303215" cy="30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457200" y="2102979"/>
            <a:ext cx="8229600" cy="352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326568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22960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571480"/>
            <a:ext cx="8686800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500726"/>
          </a:xfrm>
        </p:spPr>
        <p:txBody>
          <a:bodyPr>
            <a:normAutofit fontScale="70000" lnSpcReduction="20000"/>
          </a:bodyPr>
          <a:lstStyle/>
          <a:p>
            <a:endParaRPr lang="ru-RU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подаче заявления необходимо тщательно проверять вводимую информацию о ребенке;</a:t>
            </a: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подаче заявления через ЕПГУ необходимо предоставлять оригиналы документов для получения Уведомления, в котором прописана вся информация;</a:t>
            </a: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ребенок не получил место в детском саду, необходимо обратиться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Отдел образования администрации Казачинского района;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Ребенок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будет распределяться на общих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основаниях, если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предоставлен актуальный документ о действующей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льготе;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в карточке ребенка желаемых детских садов несколько, ребенок по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«преимущественному праву»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будет комплектоваться только в конкретный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ОДИН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детский сад, который посещает брат или сестра. В остальные детские сады комплектование будет осуществляться на общих основаниях.  </a:t>
            </a:r>
          </a:p>
          <a:p>
            <a:pPr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Льгота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будет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учтена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комплектовании, если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 ребенка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карточке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подтверждено право на специальные меры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поддержки.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" y="1312"/>
            <a:ext cx="9141184" cy="684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49923" y="9178"/>
            <a:ext cx="784887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endParaRPr lang="ru-RU" dirty="0" smtClean="0"/>
          </a:p>
          <a:p>
            <a:pPr algn="ctr" fontAlgn="ctr"/>
            <a:r>
              <a:rPr lang="ru-RU" sz="32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Narrow" panose="020B0606020202030204" pitchFamily="34" charset="0"/>
              </a:rPr>
              <a:t>Наиболее часто встречающиеся вопросы.</a:t>
            </a:r>
            <a:endParaRPr lang="ru-RU" sz="32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hangingPunct="0"/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hangingPunct="0"/>
            <a:endParaRPr lang="ru-RU" dirty="0" smtClean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just" hangingPunct="0"/>
            <a:endParaRPr lang="ru-RU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8891153"/>
              </p:ext>
            </p:extLst>
          </p:nvPr>
        </p:nvGraphicFramePr>
        <p:xfrm>
          <a:off x="395536" y="1206198"/>
          <a:ext cx="8424936" cy="38101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37134"/>
                <a:gridCol w="5487802"/>
              </a:tblGrid>
              <a:tr h="1330010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Подали заявление через ЕПГУ. Что дальше?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После подачи заявления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необходимо </a:t>
                      </a: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предоставить оригиналы документов: паспорт, свидетельство о рождении ребенка и свидетельство о регистрации ребенка по месту жительства. 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Информация о графике приема, телефоны и адреса  размещена на официальных сайтах органов местного самоуправления в сфере образования и на сайтах ДОО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330010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Подали заявление через ЕПГУ. Номер в очереди 0. Почему?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зарегистрировано. Для просмотра очереди необходимо предоставить оригиналы документов: паспорт, свидетельство о рождении ребенка и свидетельство о регистрации ребенка по месту жительства.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Информация о графике приема, телефоны и адреса  размещена на официальных сайтах органов местного самоуправления в сфере образования и на сайтах ДОО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1066992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 ЕПГУ новый статус «Заявление аннулировано» или «Отменено»,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а </a:t>
                      </a: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я не отменял.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Заявление было аннулировано системой в связи с не предоставлением оригиналов документов в указанные сроки. Для восстановления заявления в региональной информационной системе необходимо предоставить оригиналы документов (см. выше)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1746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" y="1312"/>
            <a:ext cx="9141184" cy="684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576259981"/>
              </p:ext>
            </p:extLst>
          </p:nvPr>
        </p:nvGraphicFramePr>
        <p:xfrm>
          <a:off x="323528" y="316202"/>
          <a:ext cx="8640960" cy="545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12445"/>
                <a:gridCol w="5628515"/>
              </a:tblGrid>
              <a:tr h="481200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Почему ребенок не направлен? Почему направлены дети младшего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возраста?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hangingPunct="0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Направление детей в ДОО </a:t>
                      </a: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Казачинского района </a:t>
                      </a: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проводится в соответствии с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Порядком работы с региональной автоматизированной информационной системой по заявкам руководителей дошкольных учреждений о количестве свободных мест в каждой возрастной группе детского сада, в соответствии с датой регистрации обращения родителей, с учётом возраста ребёнка на 01 сентября текущего года и желаемыми учреждениями. </a:t>
                      </a:r>
                    </a:p>
                    <a:p>
                      <a:pPr algn="just" hangingPunct="0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Для детального рассмотрения необходимо обратиться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в Отдел образования администрации Казачинского района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481200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Ребенок направлен в детский сад. что дальше?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Для дальнейшего зачисления Вашего ребенка в контингент ДОО Вам необходимо обратиться к заведующей данной </a:t>
                      </a:r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ДОО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87037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Внесли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в личном кабинете на ЕПГУ изменения. Но в процессе что-то пошло не так. Теперь мы не можем понять, какие сады у нас добавлены. Что делать?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Внесения изменений в заявление на ЕПГУ предусмотрено системой. Но в соответствии с нормативно-правовыми актами каждого муниципального образования заявителю необходимо проинформировать оператора и под личную подпись получить новое уведомление с внесенными изменениями.</a:t>
                      </a:r>
                    </a:p>
                  </a:txBody>
                  <a:tcPr/>
                </a:tc>
              </a:tr>
              <a:tr h="409146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Случайно на ЕПГУ аннулировал заявление. Что теперь делать?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Обратиться в приемные дни в пункты приема заявлений для восстановления заявления</a:t>
                      </a:r>
                      <a:endParaRPr lang="ru-RU" sz="1400" b="0" kern="1200" baseline="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1053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Ребенок направлен, в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личном кабинете я по заявлению не могу внести изменения. Почему?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Если Вы получили уведомление, что ребенок по результатам комплектования направлен, внесение изменений в заявление на ЕПГУ не представляется возможным, т.к. услуга по данному заявлению Вам оказана.</a:t>
                      </a:r>
                      <a:endParaRPr lang="ru-RU" sz="1400" b="0" kern="1200" baseline="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11053"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Если ребенок не направлен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в детский сад летом, он будет ждать еще один год?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При наличии свободных мест направление детей в ДОО проводится в течение всего учебного года. 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580448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" y="1312"/>
            <a:ext cx="9141184" cy="68426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81294091"/>
              </p:ext>
            </p:extLst>
          </p:nvPr>
        </p:nvGraphicFramePr>
        <p:xfrm>
          <a:off x="336468" y="476672"/>
          <a:ext cx="8628020" cy="55778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83404"/>
                <a:gridCol w="5544616"/>
              </a:tblGrid>
              <a:tr h="720080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Если на портале заявка подана одним родителем (заявителем), может ли второй заявитель принести оригиналы документов.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Да. Может.</a:t>
                      </a:r>
                    </a:p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Не могут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родственники (бабушки/дедушки/дяди/тети), если у нет нотариально заверенной доверенности на осуществление данной услуги.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37807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Если семья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не имеет регистрации по месту жительства или месту пребывания в конкретном муниципальном образовании, ребенок может получить направление в детский сад?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Ребенка поставят на учет в региональную базу,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но направлен он будет лишь при наличии свободных мест. Если родители (законные представители) могут предоставить договор аренды, то такой документ будет основанием для направления ребенка в желаемый детский сад.</a:t>
                      </a:r>
                    </a:p>
                  </a:txBody>
                  <a:tcPr/>
                </a:tc>
              </a:tr>
              <a:tr h="637807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Что значит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статус «4»?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Это значит, что ребенок зарегистрирован в региональной системе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со статусом «Очередник». После получения данного статуса можно проверить очередь, пройдя по ссылке 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37807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Почему я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не могу поставить ребенка сразу в 2 района?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Существует территориальный принцип приема в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общеобразовательную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организацию, согласно которому правила приема в государственные и муниципальные образовательные организации на обучение по основным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общеобразовательным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программам должны обеспечивать прием в такие организации граждан, имеющих право на получение общего образования соответствующего уровня и проживающих на территории, за которой закреплена указанная образовательная организация (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  <a:hlinkClick r:id="rId3"/>
                        </a:rPr>
                        <a:t>часть 3 статьи 67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Федерального закона «Об образовании в Российской Федерации»). </a:t>
                      </a:r>
                    </a:p>
                  </a:txBody>
                  <a:tcPr/>
                </a:tc>
              </a:tr>
              <a:tr h="637807">
                <a:tc>
                  <a:txBody>
                    <a:bodyPr/>
                    <a:lstStyle/>
                    <a:p>
                      <a:r>
                        <a:rPr lang="ru-RU" sz="1400" b="0" kern="120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Как поступить: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ребенок стоит в г.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Красноярске,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а на лето мы отвозим его к бабушке в </a:t>
                      </a:r>
                      <a:r>
                        <a:rPr lang="ru-RU" sz="1400" b="0" kern="1200" baseline="0" dirty="0" err="1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Казачинский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район. А там есть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места.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Как можно его туда направить?</a:t>
                      </a:r>
                      <a:endParaRPr lang="ru-RU" sz="1400" b="0" kern="1200" dirty="0">
                        <a:ln w="11430"/>
                        <a:solidFill>
                          <a:schemeClr val="tx1"/>
                        </a:solidFill>
                        <a:latin typeface="Arial Narrow" panose="020B0606020202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данном случае никак. Но если ребенок планирует проживать постоянно с бабушкой, то необходимо сняться с очереди (или с детского сада) в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Красноярске и </a:t>
                      </a:r>
                      <a:r>
                        <a:rPr lang="ru-RU" sz="1400" b="0" kern="1200" baseline="0" dirty="0" smtClean="0">
                          <a:ln w="11430"/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встать на очередь в район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85011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4344" y="-6946"/>
            <a:ext cx="9144000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92696"/>
            <a:ext cx="7776864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dirty="0">
                <a:ln w="11430"/>
                <a:latin typeface="Times New Roman" pitchFamily="18" charset="0"/>
                <a:cs typeface="Times New Roman" pitchFamily="18" charset="0"/>
              </a:rPr>
              <a:t>Для детального рассмотрения </a:t>
            </a:r>
            <a:r>
              <a:rPr lang="ru-RU" b="1" dirty="0">
                <a:ln w="11430"/>
                <a:latin typeface="Times New Roman" pitchFamily="18" charset="0"/>
                <a:cs typeface="Times New Roman" pitchFamily="18" charset="0"/>
              </a:rPr>
              <a:t>ЛЮБОЙ</a:t>
            </a:r>
            <a:r>
              <a:rPr lang="ru-RU" dirty="0">
                <a:ln w="11430"/>
                <a:latin typeface="Times New Roman" pitchFamily="18" charset="0"/>
                <a:cs typeface="Times New Roman" pitchFamily="18" charset="0"/>
              </a:rPr>
              <a:t> ситуации </a:t>
            </a:r>
            <a:r>
              <a:rPr lang="ru-RU" dirty="0" smtClean="0">
                <a:ln w="11430"/>
                <a:latin typeface="Times New Roman" pitchFamily="18" charset="0"/>
                <a:cs typeface="Times New Roman" pitchFamily="18" charset="0"/>
              </a:rPr>
              <a:t>по предоставлению муниципальной </a:t>
            </a:r>
            <a:r>
              <a:rPr lang="ru-RU" dirty="0">
                <a:ln w="11430"/>
                <a:latin typeface="Times New Roman" pitchFamily="18" charset="0"/>
                <a:cs typeface="Times New Roman" pitchFamily="18" charset="0"/>
              </a:rPr>
              <a:t>услуги </a:t>
            </a:r>
            <a:r>
              <a:rPr lang="ru-RU" dirty="0" smtClean="0">
                <a:ln w="11430"/>
                <a:latin typeface="Times New Roman" pitchFamily="18" charset="0"/>
                <a:cs typeface="Times New Roman" pitchFamily="18" charset="0"/>
              </a:rPr>
              <a:t>«Постановка </a:t>
            </a:r>
            <a:r>
              <a:rPr lang="ru-RU" dirty="0">
                <a:ln w="11430"/>
                <a:latin typeface="Times New Roman" pitchFamily="18" charset="0"/>
                <a:cs typeface="Times New Roman" pitchFamily="18" charset="0"/>
              </a:rPr>
              <a:t>на учет и направление детей в </a:t>
            </a:r>
            <a:r>
              <a:rPr lang="ru-RU" dirty="0" smtClean="0">
                <a:ln w="11430"/>
                <a:latin typeface="Times New Roman" pitchFamily="18" charset="0"/>
                <a:cs typeface="Times New Roman" pitchFamily="18" charset="0"/>
              </a:rPr>
              <a:t>муниципальные </a:t>
            </a:r>
            <a:r>
              <a:rPr lang="ru-RU" dirty="0">
                <a:ln w="11430"/>
                <a:latin typeface="Times New Roman" pitchFamily="18" charset="0"/>
                <a:cs typeface="Times New Roman" pitchFamily="18" charset="0"/>
              </a:rPr>
              <a:t>образовательные организации, реализующие образовательные программы дошкольного образования» необходимо обращаться к Учредителю детских садов – </a:t>
            </a:r>
            <a:r>
              <a:rPr lang="ru-RU" b="1" dirty="0">
                <a:ln w="11430"/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b="1" dirty="0" smtClean="0">
                <a:ln w="11430"/>
                <a:latin typeface="Times New Roman" pitchFamily="18" charset="0"/>
                <a:cs typeface="Times New Roman" pitchFamily="18" charset="0"/>
              </a:rPr>
              <a:t>орган </a:t>
            </a:r>
            <a:r>
              <a:rPr lang="ru-RU" b="1" dirty="0">
                <a:ln w="11430"/>
                <a:latin typeface="Times New Roman" pitchFamily="18" charset="0"/>
                <a:cs typeface="Times New Roman" pitchFamily="18" charset="0"/>
              </a:rPr>
              <a:t>управления в сфере образования</a:t>
            </a:r>
          </a:p>
        </p:txBody>
      </p:sp>
    </p:spTree>
    <p:extLst>
      <p:ext uri="{BB962C8B-B14F-4D97-AF65-F5344CB8AC3E}">
        <p14:creationId xmlns:p14="http://schemas.microsoft.com/office/powerpoint/2010/main" xmlns="" val="1048329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1216</Words>
  <PresentationFormat>Экран (4:3)</PresentationFormat>
  <Paragraphs>55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Постановка на учёт и направление детей в муниципальные организации Казачинского района, реализующие  образовательные программы дошкольного образования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9</cp:revision>
  <dcterms:created xsi:type="dcterms:W3CDTF">2023-08-23T03:41:05Z</dcterms:created>
  <dcterms:modified xsi:type="dcterms:W3CDTF">2023-08-23T05:14:17Z</dcterms:modified>
</cp:coreProperties>
</file>