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8" r:id="rId11"/>
    <p:sldId id="270" r:id="rId12"/>
    <p:sldId id="265" r:id="rId13"/>
    <p:sldId id="266" r:id="rId14"/>
    <p:sldId id="271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5"/>
  <c:chart>
    <c:plotArea>
      <c:layout/>
      <c:bar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детское население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2024 год</c:v>
                </c:pt>
                <c:pt idx="1">
                  <c:v>2025 год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1695</c:v>
                </c:pt>
                <c:pt idx="1">
                  <c:v>1444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дети раннего возраста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2024 год</c:v>
                </c:pt>
                <c:pt idx="1">
                  <c:v>2025 год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275</c:v>
                </c:pt>
                <c:pt idx="1">
                  <c:v>248</c:v>
                </c:pt>
              </c:numCache>
            </c:numRef>
          </c:val>
        </c:ser>
        <c:overlap val="100"/>
        <c:axId val="136671616"/>
        <c:axId val="136673152"/>
      </c:barChart>
      <c:catAx>
        <c:axId val="136671616"/>
        <c:scaling>
          <c:orientation val="minMax"/>
        </c:scaling>
        <c:axPos val="b"/>
        <c:tickLblPos val="nextTo"/>
        <c:crossAx val="136673152"/>
        <c:crosses val="autoZero"/>
        <c:auto val="1"/>
        <c:lblAlgn val="ctr"/>
        <c:lblOffset val="100"/>
      </c:catAx>
      <c:valAx>
        <c:axId val="136673152"/>
        <c:scaling>
          <c:orientation val="minMax"/>
        </c:scaling>
        <c:axPos val="l"/>
        <c:majorGridlines/>
        <c:numFmt formatCode="General" sourceLinked="1"/>
        <c:tickLblPos val="nextTo"/>
        <c:crossAx val="136671616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layout/>
    </c:title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обращений</c:v>
                </c:pt>
              </c:strCache>
            </c:strRef>
          </c:tx>
          <c:explosion val="25"/>
          <c:cat>
            <c:strRef>
              <c:f>Лист1!$A$2:$A$3</c:f>
              <c:strCache>
                <c:ptCount val="2"/>
                <c:pt idx="0">
                  <c:v>2024 год</c:v>
                </c:pt>
                <c:pt idx="1">
                  <c:v>2025 год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39</c:v>
                </c:pt>
                <c:pt idx="1">
                  <c:v>23</c:v>
                </c:pt>
              </c:numCache>
            </c:numRef>
          </c:val>
        </c:ser>
        <c:firstSliceAng val="0"/>
      </c:pieChart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bar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Детская путевка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2023 год</c:v>
                </c:pt>
                <c:pt idx="1">
                  <c:v>2024 год</c:v>
                </c:pt>
                <c:pt idx="2">
                  <c:v>2025 год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21</c:v>
                </c:pt>
                <c:pt idx="1">
                  <c:v>27</c:v>
                </c:pt>
                <c:pt idx="2">
                  <c:v>26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Мать и дитя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2023 год</c:v>
                </c:pt>
                <c:pt idx="1">
                  <c:v>2024 год</c:v>
                </c:pt>
                <c:pt idx="2">
                  <c:v>2025 год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2</c:v>
                </c:pt>
                <c:pt idx="1">
                  <c:v>4</c:v>
                </c:pt>
                <c:pt idx="2">
                  <c:v>3</c:v>
                </c:pt>
              </c:numCache>
            </c:numRef>
          </c:val>
        </c:ser>
        <c:overlap val="100"/>
        <c:axId val="161266304"/>
        <c:axId val="161268096"/>
      </c:barChart>
      <c:catAx>
        <c:axId val="161266304"/>
        <c:scaling>
          <c:orientation val="minMax"/>
        </c:scaling>
        <c:axPos val="b"/>
        <c:tickLblPos val="nextTo"/>
        <c:crossAx val="161268096"/>
        <c:crosses val="autoZero"/>
        <c:auto val="1"/>
        <c:lblAlgn val="ctr"/>
        <c:lblOffset val="100"/>
      </c:catAx>
      <c:valAx>
        <c:axId val="161268096"/>
        <c:scaling>
          <c:orientation val="minMax"/>
        </c:scaling>
        <c:axPos val="l"/>
        <c:majorGridlines/>
        <c:numFmt formatCode="General" sourceLinked="1"/>
        <c:tickLblPos val="nextTo"/>
        <c:crossAx val="161266304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5E013080-496F-4AD8-80EF-69BC8BE3629D}" type="datetimeFigureOut">
              <a:rPr lang="ru-RU" smtClean="0"/>
              <a:pPr/>
              <a:t>17.06.2025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C810855B-73EA-45F8-8DA2-C9D37B18B85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Прямоугольник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Прямоугольник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13080-496F-4AD8-80EF-69BC8BE3629D}" type="datetimeFigureOut">
              <a:rPr lang="ru-RU" smtClean="0"/>
              <a:pPr/>
              <a:t>17.06.2025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0855B-73EA-45F8-8DA2-C9D37B18B85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5E013080-496F-4AD8-80EF-69BC8BE3629D}" type="datetimeFigureOut">
              <a:rPr lang="ru-RU" smtClean="0"/>
              <a:pPr/>
              <a:t>17.06.2025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C810855B-73EA-45F8-8DA2-C9D37B18B85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13080-496F-4AD8-80EF-69BC8BE3629D}" type="datetimeFigureOut">
              <a:rPr lang="ru-RU" smtClean="0"/>
              <a:pPr/>
              <a:t>17.06.2025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0855B-73EA-45F8-8DA2-C9D37B18B85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13080-496F-4AD8-80EF-69BC8BE3629D}" type="datetimeFigureOut">
              <a:rPr lang="ru-RU" smtClean="0"/>
              <a:pPr/>
              <a:t>17.06.2025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0855B-73EA-45F8-8DA2-C9D37B18B85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13080-496F-4AD8-80EF-69BC8BE3629D}" type="datetimeFigureOut">
              <a:rPr lang="ru-RU" smtClean="0"/>
              <a:pPr/>
              <a:t>17.06.2025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0855B-73EA-45F8-8DA2-C9D37B18B85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13080-496F-4AD8-80EF-69BC8BE3629D}" type="datetimeFigureOut">
              <a:rPr lang="ru-RU" smtClean="0"/>
              <a:pPr/>
              <a:t>17.06.2025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0855B-73EA-45F8-8DA2-C9D37B18B85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13080-496F-4AD8-80EF-69BC8BE3629D}" type="datetimeFigureOut">
              <a:rPr lang="ru-RU" smtClean="0"/>
              <a:pPr/>
              <a:t>17.06.2025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0855B-73EA-45F8-8DA2-C9D37B18B85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13080-496F-4AD8-80EF-69BC8BE3629D}" type="datetimeFigureOut">
              <a:rPr lang="ru-RU" smtClean="0"/>
              <a:pPr/>
              <a:t>17.06.2025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0855B-73EA-45F8-8DA2-C9D37B18B85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13080-496F-4AD8-80EF-69BC8BE3629D}" type="datetimeFigureOut">
              <a:rPr lang="ru-RU" smtClean="0"/>
              <a:pPr/>
              <a:t>17.06.2025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0855B-73EA-45F8-8DA2-C9D37B18B8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13080-496F-4AD8-80EF-69BC8BE3629D}" type="datetimeFigureOut">
              <a:rPr lang="ru-RU" smtClean="0"/>
              <a:pPr/>
              <a:t>17.06.2025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0855B-73EA-45F8-8DA2-C9D37B18B85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Равнобедренный треугольник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E013080-496F-4AD8-80EF-69BC8BE3629D}" type="datetimeFigureOut">
              <a:rPr lang="ru-RU" smtClean="0"/>
              <a:pPr/>
              <a:t>17.06.2025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C810855B-73EA-45F8-8DA2-C9D37B18B85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3.jpe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shutterstock_health_ins_graphic_dr-scale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692696"/>
            <a:ext cx="8244408" cy="511256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51720" y="4797152"/>
            <a:ext cx="6858000" cy="990600"/>
          </a:xfrm>
        </p:spPr>
        <p:txBody>
          <a:bodyPr>
            <a:normAutofit fontScale="90000"/>
          </a:bodyPr>
          <a:lstStyle/>
          <a:p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Профилактика и реабилитация семейного неблагополучия медицинской организацией. 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23728" y="6165304"/>
            <a:ext cx="6881192" cy="536798"/>
          </a:xfrm>
        </p:spPr>
        <p:txBody>
          <a:bodyPr>
            <a:normAutofit/>
          </a:bodyPr>
          <a:lstStyle/>
          <a:p>
            <a:r>
              <a:rPr lang="ru-RU" sz="1600" dirty="0" smtClean="0"/>
              <a:t>Докладчик районный педиатр КГБУЗ «</a:t>
            </a:r>
            <a:r>
              <a:rPr lang="ru-RU" sz="1600" dirty="0" err="1" smtClean="0"/>
              <a:t>Казачинская</a:t>
            </a:r>
            <a:r>
              <a:rPr lang="ru-RU" sz="1600" dirty="0" smtClean="0"/>
              <a:t> РБ»  Хакимова О.П.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medicine_repor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515097"/>
            <a:ext cx="3131840" cy="2342903"/>
          </a:xfrm>
          <a:prstGeom prst="rect">
            <a:avLst/>
          </a:prstGeom>
          <a:ln>
            <a:noFill/>
          </a:ln>
          <a:effectLst>
            <a:softEdge rad="3175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Актуальность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 smtClean="0"/>
              <a:t> </a:t>
            </a:r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r>
              <a:rPr lang="ru-RU" dirty="0" smtClean="0"/>
              <a:t>Профилактика детской смертности путем своевременного выявления факторов социального неблагополучия для сохранения будущего поколения.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medicine_repor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515097"/>
            <a:ext cx="3131840" cy="2342903"/>
          </a:xfrm>
          <a:prstGeom prst="rect">
            <a:avLst/>
          </a:prstGeom>
          <a:ln>
            <a:noFill/>
          </a:ln>
          <a:effectLst>
            <a:softEdge rad="3175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Цели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- повышение </a:t>
            </a:r>
            <a:r>
              <a:rPr lang="ru-RU" sz="2000" dirty="0" err="1" smtClean="0"/>
              <a:t>привитости</a:t>
            </a:r>
            <a:r>
              <a:rPr lang="ru-RU" sz="2000" dirty="0" smtClean="0"/>
              <a:t> среди детского населения;</a:t>
            </a:r>
          </a:p>
          <a:p>
            <a:r>
              <a:rPr lang="ru-RU" sz="2000" dirty="0" smtClean="0"/>
              <a:t>- раннее обследование на социально значимые заболевания; </a:t>
            </a:r>
          </a:p>
          <a:p>
            <a:r>
              <a:rPr lang="ru-RU" sz="2000" dirty="0" smtClean="0"/>
              <a:t>- уменьшение числа отказов от прикрепления по месту проживания, обслуживания по месту жительства;</a:t>
            </a:r>
          </a:p>
          <a:p>
            <a:r>
              <a:rPr lang="ru-RU" sz="2000" dirty="0" smtClean="0"/>
              <a:t>- уменьшение детского травматизма и смертности от немедицинских причин; </a:t>
            </a:r>
          </a:p>
          <a:p>
            <a:r>
              <a:rPr lang="ru-RU" sz="2000" dirty="0" smtClean="0"/>
              <a:t>- сопровождение несовершеннолетних из социально-неблагополучных семей;</a:t>
            </a:r>
          </a:p>
          <a:p>
            <a:r>
              <a:rPr lang="ru-RU" sz="2000" dirty="0" smtClean="0"/>
              <a:t>- улучшение взаимодействия между медицинским учреждением и органами системы профилактики.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Задачи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выявление на раннем этапе факторов социального риска; </a:t>
            </a:r>
          </a:p>
          <a:p>
            <a:r>
              <a:rPr lang="ru-RU" dirty="0" smtClean="0"/>
              <a:t> сохранение здоровья будущего поколения.</a:t>
            </a:r>
            <a:endParaRPr lang="ru-RU" dirty="0"/>
          </a:p>
        </p:txBody>
      </p:sp>
      <p:pic>
        <p:nvPicPr>
          <p:cNvPr id="5" name="Рисунок 4" descr="medicine_repor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515097"/>
            <a:ext cx="3131840" cy="2342903"/>
          </a:xfrm>
          <a:prstGeom prst="rect">
            <a:avLst/>
          </a:prstGeom>
          <a:ln>
            <a:noFill/>
          </a:ln>
          <a:effectLst>
            <a:softEdge rad="3175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Нормативная база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ru-RU" dirty="0" smtClean="0"/>
              <a:t>Федеральный закон от 24.07.1998 №124-ФЗ «Об основных гарантиях прав ребенка в Российской Федерации» (ред. От 28.04.2023г);</a:t>
            </a:r>
          </a:p>
          <a:p>
            <a:pPr lvl="0"/>
            <a:r>
              <a:rPr lang="ru-RU" dirty="0" smtClean="0"/>
              <a:t>Федеральный закон от 24.06.1999 №120-ФЗ «Об основах системы профилактики безнадзорности и правонарушений несовершеннолетних» (ред. от 21.11.2022г.);</a:t>
            </a:r>
          </a:p>
          <a:p>
            <a:pPr lvl="0"/>
            <a:r>
              <a:rPr lang="ru-RU" dirty="0" smtClean="0"/>
              <a:t>Федеральный закон от 29.12.2010 №436-ФЗ «О защите детей от информации, причиняющей вред их здоровью и развитию» (ред. от 28.04.2023г.);</a:t>
            </a:r>
          </a:p>
          <a:p>
            <a:pPr lvl="0"/>
            <a:r>
              <a:rPr lang="ru-RU" dirty="0" smtClean="0"/>
              <a:t>Указ Президента РФ №444 от 13.04.2011 «О дополнительных мерах по обеспечению прав и защиты интересов несовершеннолетних граждан Российской Федерации» (ред. от 29.06.2013г.);</a:t>
            </a:r>
          </a:p>
          <a:p>
            <a:pPr lvl="0"/>
            <a:r>
              <a:rPr lang="ru-RU" dirty="0" smtClean="0"/>
              <a:t>Приказ МЗ РФ №664 от 24.06.2021г «Об утверждении порядка информирования медицинскими организациями органов внутренних дел в случаях, установленных пунктом 5 части 4 статьи 13 ФЗ «Об основах охраны здоровья граждан в Российской Федерации».</a:t>
            </a:r>
          </a:p>
          <a:p>
            <a:pPr lvl="0"/>
            <a:r>
              <a:rPr lang="ru-RU" dirty="0" smtClean="0"/>
              <a:t>Приказ Министерства здравоохранения РФ от 7 марта 2018 г. N 92н "Об утверждении Положения об организации оказания первичной медико-санитарной помощи детям"</a:t>
            </a:r>
          </a:p>
          <a:p>
            <a:pPr lvl="0"/>
            <a:r>
              <a:rPr lang="ru-RU" dirty="0" smtClean="0"/>
              <a:t>Приказ Министерства здравоохранения РФ от 10 августа 2017 г. N 514н "О Порядке проведения профилактических медицинских осмотров несовершеннолетних"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Реализация проекта </a:t>
            </a:r>
            <a:endParaRPr lang="ru-RU" dirty="0"/>
          </a:p>
        </p:txBody>
      </p:sp>
      <p:graphicFrame>
        <p:nvGraphicFramePr>
          <p:cNvPr id="14" name="Содержимое 13"/>
          <p:cNvGraphicFramePr>
            <a:graphicFrameLocks noGrp="1"/>
          </p:cNvGraphicFramePr>
          <p:nvPr>
            <p:ph sz="quarter" idx="1"/>
          </p:nvPr>
        </p:nvGraphicFramePr>
        <p:xfrm>
          <a:off x="683568" y="1340769"/>
          <a:ext cx="7704856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9952" y="3429000"/>
            <a:ext cx="4590478" cy="2582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1196752"/>
            <a:ext cx="4248472" cy="2654152"/>
          </a:xfrm>
          <a:prstGeom prst="rect">
            <a:avLst/>
          </a:prstGeom>
          <a:ln>
            <a:noFill/>
          </a:ln>
          <a:effectLst>
            <a:softEdge rad="1270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Памятки для родителей</a:t>
            </a:r>
            <a:endParaRPr lang="ru-RU" dirty="0"/>
          </a:p>
        </p:txBody>
      </p:sp>
      <p:pic>
        <p:nvPicPr>
          <p:cNvPr id="18433" name="Picture 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1268760"/>
            <a:ext cx="5120569" cy="2880320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7" name="Рисунок 6" descr="medicine_report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4515097"/>
            <a:ext cx="3131840" cy="2342903"/>
          </a:xfrm>
          <a:prstGeom prst="rect">
            <a:avLst/>
          </a:prstGeom>
          <a:ln>
            <a:noFill/>
          </a:ln>
          <a:effectLst>
            <a:softEdge rad="31750"/>
          </a:effectLst>
        </p:spPr>
      </p:pic>
      <p:pic>
        <p:nvPicPr>
          <p:cNvPr id="8" name="Рисунок 7" descr="1785267-1-400Wx400H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403648" y="3933056"/>
            <a:ext cx="2265040" cy="22650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medicine_repor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515097"/>
            <a:ext cx="3131840" cy="2342903"/>
          </a:xfrm>
          <a:prstGeom prst="rect">
            <a:avLst/>
          </a:prstGeom>
          <a:ln>
            <a:noFill/>
          </a:ln>
          <a:effectLst>
            <a:softEdge rad="3175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Этапы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Обучение персонала выявлению факторов социального неблагополучия;</a:t>
            </a:r>
          </a:p>
          <a:p>
            <a:r>
              <a:rPr lang="ru-RU" sz="2000" dirty="0" smtClean="0"/>
              <a:t>Сбор информации по факторам неблагополучия во время выхода медицинского сотрудника в семью ( патронажи, амбулаторный прием, профилактический осмотр);</a:t>
            </a:r>
          </a:p>
          <a:p>
            <a:r>
              <a:rPr lang="ru-RU" sz="2000" dirty="0" smtClean="0"/>
              <a:t>Отсутствие факторов социального неблагополучия. </a:t>
            </a:r>
            <a:r>
              <a:rPr lang="ru-RU" sz="2000" b="1" dirty="0" smtClean="0"/>
              <a:t>НО! </a:t>
            </a:r>
            <a:r>
              <a:rPr lang="ru-RU" sz="2000" dirty="0" smtClean="0"/>
              <a:t>Факт отсутствия вакцинации, отказ от обслуживания – риск возникновения социального неблагополучия;</a:t>
            </a:r>
            <a:endParaRPr lang="ru-RU" sz="2000" b="1" dirty="0" smtClean="0"/>
          </a:p>
          <a:p>
            <a:r>
              <a:rPr lang="ru-RU" sz="2000" dirty="0" smtClean="0"/>
              <a:t>Анализ полученной информации;</a:t>
            </a:r>
          </a:p>
          <a:p>
            <a:r>
              <a:rPr lang="ru-RU" sz="2000" dirty="0" smtClean="0"/>
              <a:t> Взятие на контроль участковым врачом педиатром;</a:t>
            </a:r>
          </a:p>
          <a:p>
            <a:r>
              <a:rPr lang="ru-RU" sz="2000" dirty="0" smtClean="0"/>
              <a:t>Составление акта о выявленных факторах социального неблагополучия, информация сотрудников органов профилактики.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899592" y="1219201"/>
          <a:ext cx="7416824" cy="42980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Рисунок 4" descr="medicine_repor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515097"/>
            <a:ext cx="3131840" cy="2342903"/>
          </a:xfrm>
          <a:prstGeom prst="rect">
            <a:avLst/>
          </a:prstGeom>
          <a:ln>
            <a:noFill/>
          </a:ln>
          <a:effectLst>
            <a:softEdge rad="3175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Наличие признаков причинения вреда здоровью несовершеннолетнему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Профилактические беседы </a:t>
            </a:r>
            <a:endParaRPr lang="ru-RU" dirty="0"/>
          </a:p>
        </p:txBody>
      </p:sp>
      <p:pic>
        <p:nvPicPr>
          <p:cNvPr id="3789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79512" y="1268760"/>
            <a:ext cx="5976664" cy="336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67544" y="4941168"/>
            <a:ext cx="8352928" cy="1224136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На сайте КГБУЗ «</a:t>
            </a:r>
            <a:r>
              <a:rPr lang="ru-RU" dirty="0" err="1" smtClean="0"/>
              <a:t>Казачинская</a:t>
            </a:r>
            <a:r>
              <a:rPr lang="ru-RU" dirty="0" smtClean="0"/>
              <a:t> РБ» в разделе для пациентов предоставлено множество памяток и информационных статей о сохранении здоровья населения и профилактике заболеваний, памятки для родителей, медицинская реабилитация детей. </a:t>
            </a:r>
            <a:r>
              <a:rPr lang="en-US" i="1" dirty="0" smtClean="0"/>
              <a:t>kazcrb.gosuslugi.ru</a:t>
            </a:r>
            <a:endParaRPr lang="ru-RU" i="1" dirty="0"/>
          </a:p>
        </p:txBody>
      </p:sp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872" y="2060848"/>
            <a:ext cx="5151218" cy="2897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Санаторно-курортное лечение детского населения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395537" y="1219201"/>
          <a:ext cx="3960440" cy="4009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 algn="ct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Оздоровление детского населения по профилям заболеваний:</a:t>
            </a:r>
          </a:p>
          <a:p>
            <a:pPr>
              <a:buFontTx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желудочно-кишечного тракта;</a:t>
            </a:r>
          </a:p>
          <a:p>
            <a:pPr>
              <a:buFontTx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Органов дыхания;</a:t>
            </a:r>
          </a:p>
          <a:p>
            <a:pPr>
              <a:buFontTx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Нервной системы;</a:t>
            </a:r>
          </a:p>
          <a:p>
            <a:pPr>
              <a:buFontTx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Костно-мышечной и соединительной ткани.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medicine_repor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515097"/>
            <a:ext cx="3131840" cy="2342903"/>
          </a:xfrm>
          <a:prstGeom prst="rect">
            <a:avLst/>
          </a:prstGeom>
          <a:ln>
            <a:noFill/>
          </a:ln>
          <a:effectLst>
            <a:softEdge rad="3175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Результаты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Стандартизация процессов выявления факторов социального риска и их дальнейшая профилактика;</a:t>
            </a:r>
          </a:p>
          <a:p>
            <a:r>
              <a:rPr lang="ru-RU" sz="2400" dirty="0" smtClean="0"/>
              <a:t>Пересмотр дневников патронажей по социальному неблагополучию;</a:t>
            </a:r>
          </a:p>
          <a:p>
            <a:r>
              <a:rPr lang="ru-RU" sz="2400" dirty="0" smtClean="0"/>
              <a:t>Улучшение взаимодействия между лечебным учреждением и органами системы профилактики;</a:t>
            </a:r>
          </a:p>
          <a:p>
            <a:r>
              <a:rPr lang="ru-RU" sz="2400" dirty="0" smtClean="0"/>
              <a:t>Повышение уровня вовлеченности родителей в заботу о своем ребенке;</a:t>
            </a:r>
          </a:p>
          <a:p>
            <a:r>
              <a:rPr lang="ru-RU" sz="2400" dirty="0" smtClean="0"/>
              <a:t>Улучшение качества выявления и ведения социально-неблагополучных семей.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medicine_repor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515097"/>
            <a:ext cx="3131840" cy="2342903"/>
          </a:xfrm>
          <a:prstGeom prst="rect">
            <a:avLst/>
          </a:prstGeom>
          <a:ln>
            <a:noFill/>
          </a:ln>
          <a:effectLst>
            <a:softEdge rad="3175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Перспективы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 развитие дальнейшей межведомственной работы;</a:t>
            </a:r>
          </a:p>
          <a:p>
            <a:r>
              <a:rPr lang="ru-RU" dirty="0" smtClean="0"/>
              <a:t> формирование здоровье сберегающих подходов;</a:t>
            </a:r>
          </a:p>
          <a:p>
            <a:r>
              <a:rPr lang="ru-RU" dirty="0" smtClean="0"/>
              <a:t> повышение медицинской активности социально-неблагополучных семей;</a:t>
            </a:r>
          </a:p>
          <a:p>
            <a:r>
              <a:rPr lang="ru-RU" dirty="0" smtClean="0"/>
              <a:t>раннее выявление социального неблагополучия;</a:t>
            </a:r>
          </a:p>
          <a:p>
            <a:r>
              <a:rPr lang="ru-RU" dirty="0" smtClean="0"/>
              <a:t>точечное сопровождение несовершеннолетних детей социально-неблагополучных семей.         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f294a4cf-e5c3-4b6b-9f7b-a90c3ee2ee5a.jf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7584" y="1340768"/>
            <a:ext cx="7236296" cy="4875454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51520" y="260648"/>
            <a:ext cx="8229600" cy="914400"/>
          </a:xfrm>
        </p:spPr>
        <p:txBody>
          <a:bodyPr/>
          <a:lstStyle/>
          <a:p>
            <a:pPr algn="ctr"/>
            <a:r>
              <a:rPr lang="ru-RU" dirty="0" smtClean="0"/>
              <a:t>Спасибо за внимание!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чальная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Начальная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90</TotalTime>
  <Words>523</Words>
  <Application>Microsoft Office PowerPoint</Application>
  <PresentationFormat>Экран (4:3)</PresentationFormat>
  <Paragraphs>56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Начальная</vt:lpstr>
      <vt:lpstr>Профилактика и реабилитация семейного неблагополучия медицинской организацией.    </vt:lpstr>
      <vt:lpstr>Актуальность</vt:lpstr>
      <vt:lpstr>Цели </vt:lpstr>
      <vt:lpstr>Задачи</vt:lpstr>
      <vt:lpstr>Нормативная база</vt:lpstr>
      <vt:lpstr>Реализация проекта </vt:lpstr>
      <vt:lpstr>Памятки для родителей</vt:lpstr>
      <vt:lpstr>Этапы</vt:lpstr>
      <vt:lpstr>Наличие признаков причинения вреда здоровью несовершеннолетнему</vt:lpstr>
      <vt:lpstr>Профилактические беседы </vt:lpstr>
      <vt:lpstr>Санаторно-курортное лечение детского населения</vt:lpstr>
      <vt:lpstr>Результаты</vt:lpstr>
      <vt:lpstr>Перспективы 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Профилактика и реабилитация семейного неблагополучия медицинской организацией.    </dc:title>
  <dc:creator>User</dc:creator>
  <cp:lastModifiedBy>User</cp:lastModifiedBy>
  <cp:revision>4</cp:revision>
  <dcterms:created xsi:type="dcterms:W3CDTF">2025-06-16T03:03:51Z</dcterms:created>
  <dcterms:modified xsi:type="dcterms:W3CDTF">2025-06-17T03:11:13Z</dcterms:modified>
</cp:coreProperties>
</file>